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3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82" r:id="rId7"/>
    <p:sldId id="261" r:id="rId8"/>
    <p:sldId id="262" r:id="rId9"/>
    <p:sldId id="283" r:id="rId10"/>
    <p:sldId id="276" r:id="rId11"/>
    <p:sldId id="263" r:id="rId12"/>
    <p:sldId id="289" r:id="rId13"/>
    <p:sldId id="275" r:id="rId14"/>
    <p:sldId id="277" r:id="rId15"/>
    <p:sldId id="264" r:id="rId16"/>
    <p:sldId id="284" r:id="rId17"/>
    <p:sldId id="278" r:id="rId18"/>
    <p:sldId id="266" r:id="rId19"/>
    <p:sldId id="285" r:id="rId20"/>
    <p:sldId id="267" r:id="rId21"/>
    <p:sldId id="279" r:id="rId22"/>
    <p:sldId id="286" r:id="rId23"/>
    <p:sldId id="287" r:id="rId24"/>
    <p:sldId id="288" r:id="rId25"/>
    <p:sldId id="270" r:id="rId26"/>
    <p:sldId id="272" r:id="rId27"/>
    <p:sldId id="27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14" autoAdjust="0"/>
    <p:restoredTop sz="95455" autoAdjust="0"/>
  </p:normalViewPr>
  <p:slideViewPr>
    <p:cSldViewPr snapToGrid="0">
      <p:cViewPr varScale="1">
        <p:scale>
          <a:sx n="87" d="100"/>
          <a:sy n="87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A6E03-192E-4C87-B849-8B7A596AE150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E29F1-18E9-49C6-A67B-267B09398A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9368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E29F1-18E9-49C6-A67B-267B09398A67}" type="slidenum">
              <a:rPr lang="bg-BG" smtClean="0"/>
              <a:t>11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4282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E29F1-18E9-49C6-A67B-267B09398A67}" type="slidenum">
              <a:rPr lang="bg-BG" smtClean="0"/>
              <a:t>15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4619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E29F1-18E9-49C6-A67B-267B09398A67}" type="slidenum">
              <a:rPr lang="bg-BG" smtClean="0"/>
              <a:t>18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49286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E29F1-18E9-49C6-A67B-267B09398A67}" type="slidenum">
              <a:rPr lang="bg-BG" smtClean="0"/>
              <a:t>20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45140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E29F1-18E9-49C6-A67B-267B09398A67}" type="slidenum">
              <a:rPr lang="bg-BG" smtClean="0"/>
              <a:t>21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98464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E29F1-18E9-49C6-A67B-267B09398A67}" type="slidenum">
              <a:rPr lang="bg-BG" smtClean="0"/>
              <a:t>25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95917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262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54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лавие и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603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961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334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 на ци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72989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или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475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553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95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93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60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5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44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673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859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051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961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36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0" r:id="rId1"/>
    <p:sldLayoutId id="2147484241" r:id="rId2"/>
    <p:sldLayoutId id="2147484242" r:id="rId3"/>
    <p:sldLayoutId id="2147484243" r:id="rId4"/>
    <p:sldLayoutId id="2147484244" r:id="rId5"/>
    <p:sldLayoutId id="2147484245" r:id="rId6"/>
    <p:sldLayoutId id="2147484246" r:id="rId7"/>
    <p:sldLayoutId id="2147484247" r:id="rId8"/>
    <p:sldLayoutId id="2147484248" r:id="rId9"/>
    <p:sldLayoutId id="2147484249" r:id="rId10"/>
    <p:sldLayoutId id="2147484250" r:id="rId11"/>
    <p:sldLayoutId id="2147484251" r:id="rId12"/>
    <p:sldLayoutId id="2147484252" r:id="rId13"/>
    <p:sldLayoutId id="2147484253" r:id="rId14"/>
    <p:sldLayoutId id="2147484254" r:id="rId15"/>
    <p:sldLayoutId id="2147484255" r:id="rId16"/>
    <p:sldLayoutId id="214748425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295399" y="2916716"/>
            <a:ext cx="6241816" cy="1024568"/>
          </a:xfrm>
        </p:spPr>
        <p:txBody>
          <a:bodyPr>
            <a:normAutofit/>
          </a:bodyPr>
          <a:lstStyle/>
          <a:p>
            <a:r>
              <a:rPr lang="bg-BG" sz="3600" dirty="0">
                <a:solidFill>
                  <a:srgbClr val="00B050"/>
                </a:solidFill>
              </a:rPr>
              <a:t>„Красиво, забавно и вкусно“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body" sz="half" idx="2"/>
          </p:nvPr>
        </p:nvSpPr>
        <p:spPr>
          <a:xfrm>
            <a:off x="1295399" y="4208443"/>
            <a:ext cx="6241816" cy="124490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bg-BG" sz="2400" dirty="0" smtClean="0"/>
              <a:t>     </a:t>
            </a:r>
            <a:endParaRPr lang="bg-BG" sz="5000" dirty="0" smtClean="0"/>
          </a:p>
          <a:p>
            <a:pPr marL="0" indent="0">
              <a:buNone/>
            </a:pPr>
            <a:r>
              <a:rPr lang="bg-BG" sz="5000" dirty="0" smtClean="0"/>
              <a:t> </a:t>
            </a:r>
            <a:r>
              <a:rPr lang="bg-BG" sz="4500" dirty="0" smtClean="0">
                <a:solidFill>
                  <a:schemeClr val="accent5">
                    <a:lumMod val="75000"/>
                  </a:schemeClr>
                </a:solidFill>
              </a:rPr>
              <a:t>Вътрешен проект </a:t>
            </a:r>
            <a:r>
              <a:rPr lang="bg-BG" sz="4500" dirty="0">
                <a:solidFill>
                  <a:schemeClr val="accent5">
                    <a:lumMod val="75000"/>
                  </a:schemeClr>
                </a:solidFill>
              </a:rPr>
              <a:t>н</a:t>
            </a:r>
            <a:r>
              <a:rPr lang="bg-BG" sz="4500" dirty="0" smtClean="0">
                <a:solidFill>
                  <a:schemeClr val="accent5">
                    <a:lumMod val="75000"/>
                  </a:schemeClr>
                </a:solidFill>
              </a:rPr>
              <a:t>а ДГ с. Бъркач        </a:t>
            </a:r>
          </a:p>
          <a:p>
            <a:pPr marL="0" indent="0">
              <a:buNone/>
            </a:pPr>
            <a:r>
              <a:rPr lang="bg-BG" sz="45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bg-BG" sz="4500" dirty="0" smtClean="0">
                <a:solidFill>
                  <a:schemeClr val="accent5">
                    <a:lumMod val="75000"/>
                  </a:schemeClr>
                </a:solidFill>
              </a:rPr>
              <a:t>         за </a:t>
            </a:r>
            <a:r>
              <a:rPr lang="bg-BG" sz="4500" dirty="0">
                <a:solidFill>
                  <a:schemeClr val="accent5">
                    <a:lumMod val="75000"/>
                  </a:schemeClr>
                </a:solidFill>
              </a:rPr>
              <a:t>учебната </a:t>
            </a:r>
            <a:r>
              <a:rPr lang="bg-BG" sz="4500" dirty="0" smtClean="0">
                <a:solidFill>
                  <a:schemeClr val="accent5">
                    <a:lumMod val="75000"/>
                  </a:schemeClr>
                </a:solidFill>
              </a:rPr>
              <a:t>202</a:t>
            </a:r>
            <a:r>
              <a:rPr lang="en-US" sz="4500" dirty="0" smtClean="0">
                <a:solidFill>
                  <a:schemeClr val="accent5">
                    <a:lumMod val="75000"/>
                  </a:schemeClr>
                </a:solidFill>
              </a:rPr>
              <a:t>5 </a:t>
            </a:r>
            <a:r>
              <a:rPr lang="bg-BG" sz="4500" dirty="0" smtClean="0">
                <a:solidFill>
                  <a:schemeClr val="accent5">
                    <a:lumMod val="75000"/>
                  </a:schemeClr>
                </a:solidFill>
              </a:rPr>
              <a:t>-202</a:t>
            </a:r>
            <a:r>
              <a:rPr lang="en-US" sz="4500" dirty="0" smtClean="0">
                <a:solidFill>
                  <a:schemeClr val="accent5">
                    <a:lumMod val="75000"/>
                  </a:schemeClr>
                </a:solidFill>
              </a:rPr>
              <a:t>6</a:t>
            </a:r>
            <a:r>
              <a:rPr lang="bg-BG" sz="4500" dirty="0" smtClean="0">
                <a:solidFill>
                  <a:schemeClr val="accent5">
                    <a:lumMod val="75000"/>
                  </a:schemeClr>
                </a:solidFill>
              </a:rPr>
              <a:t>г.</a:t>
            </a:r>
            <a:endParaRPr lang="bg-BG" sz="45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Контейнер за картина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5" b="13595"/>
          <a:stretch>
            <a:fillRect/>
          </a:stretch>
        </p:blipFill>
        <p:spPr>
          <a:xfrm>
            <a:off x="8116864" y="1041400"/>
            <a:ext cx="3063347" cy="4775200"/>
          </a:xfr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047" y="86017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6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766" y="914400"/>
            <a:ext cx="8095785" cy="507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1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Коледна елха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20" name="Контейнер за съдържание 1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268" y="982663"/>
            <a:ext cx="4290264" cy="4892675"/>
          </a:xfrm>
        </p:spPr>
      </p:pic>
      <p:sp>
        <p:nvSpPr>
          <p:cNvPr id="17" name="Текстов контейнер 16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lvl="0" algn="l">
              <a:buClr>
                <a:srgbClr val="83992A"/>
              </a:buClr>
            </a:pPr>
            <a:r>
              <a:rPr lang="bg-BG" sz="2400" dirty="0">
                <a:solidFill>
                  <a:schemeClr val="accent5">
                    <a:lumMod val="75000"/>
                  </a:schemeClr>
                </a:solidFill>
              </a:rPr>
              <a:t>През м. декември направихме елхи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bg-BG" sz="2400" dirty="0">
                <a:solidFill>
                  <a:schemeClr val="accent5">
                    <a:lumMod val="75000"/>
                  </a:schemeClr>
                </a:solidFill>
              </a:rPr>
              <a:t>от хранителни продукти, в очакване на </a:t>
            </a:r>
            <a:r>
              <a:rPr lang="bg-BG" sz="2400" dirty="0" smtClean="0">
                <a:solidFill>
                  <a:schemeClr val="accent5">
                    <a:lumMod val="75000"/>
                  </a:schemeClr>
                </a:solidFill>
              </a:rPr>
              <a:t>Коледа.</a:t>
            </a:r>
          </a:p>
          <a:p>
            <a:pPr lvl="0" algn="l">
              <a:buClr>
                <a:srgbClr val="83992A"/>
              </a:buClr>
            </a:pPr>
            <a:r>
              <a:rPr lang="bg-BG" sz="2400" dirty="0" smtClean="0">
                <a:solidFill>
                  <a:schemeClr val="accent5">
                    <a:lumMod val="75000"/>
                  </a:schemeClr>
                </a:solidFill>
              </a:rPr>
              <a:t>Използвахме различни </a:t>
            </a:r>
            <a:r>
              <a:rPr lang="bg-BG" sz="2400" dirty="0" smtClean="0">
                <a:solidFill>
                  <a:schemeClr val="accent5">
                    <a:lumMod val="75000"/>
                  </a:schemeClr>
                </a:solidFill>
              </a:rPr>
              <a:t>продукти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bg-BG" sz="2400" dirty="0" smtClean="0">
                <a:solidFill>
                  <a:schemeClr val="accent5">
                    <a:lumMod val="75000"/>
                  </a:schemeClr>
                </a:solidFill>
              </a:rPr>
              <a:t>предимно зеленчуци.</a:t>
            </a:r>
            <a:endParaRPr lang="bg-BG" sz="24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8214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18" y="1024568"/>
            <a:ext cx="4594034" cy="4693185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749" y="1024568"/>
            <a:ext cx="4858438" cy="469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577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969" y="892366"/>
            <a:ext cx="8185532" cy="51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6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лавие 1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Това е нашата вкусна Коледна изложба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3" name="Контейнер за съдържание 2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98" b="27998"/>
          <a:stretch>
            <a:fillRect/>
          </a:stretch>
        </p:blipFill>
        <p:spPr>
          <a:xfrm>
            <a:off x="1399142" y="2516932"/>
            <a:ext cx="9408406" cy="3619463"/>
          </a:xfrm>
        </p:spPr>
      </p:pic>
    </p:spTree>
    <p:extLst>
      <p:ext uri="{BB962C8B-B14F-4D97-AF65-F5344CB8AC3E}">
        <p14:creationId xmlns:p14="http://schemas.microsoft.com/office/powerpoint/2010/main" val="367858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През м. януари от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bg-BG" sz="2800" dirty="0" smtClean="0">
                <a:solidFill>
                  <a:srgbClr val="00B050"/>
                </a:solidFill>
              </a:rPr>
              <a:t>от яйца, морков и маслини, направихме пингвини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747" y="2564780"/>
            <a:ext cx="3106758" cy="3317875"/>
          </a:xfrm>
          <a:prstGeom prst="rect">
            <a:avLst/>
          </a:prstGeom>
        </p:spPr>
      </p:pic>
      <p:pic>
        <p:nvPicPr>
          <p:cNvPr id="9" name="Контейнер за съдържание 8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564780"/>
            <a:ext cx="2488406" cy="3317875"/>
          </a:xfrm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330" y="2564780"/>
            <a:ext cx="2930487" cy="331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3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лавие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Георги Христов направи и иглу, около което подредихме нашите </a:t>
            </a:r>
            <a:r>
              <a:rPr lang="bg-BG" sz="2800" dirty="0" err="1" smtClean="0">
                <a:solidFill>
                  <a:srgbClr val="00B050"/>
                </a:solidFill>
              </a:rPr>
              <a:t>пингвинчета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8" name="Контейнер за съдържание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51795" y="2560638"/>
            <a:ext cx="4411609" cy="3309937"/>
          </a:xfrm>
          <a:prstGeom prst="rect">
            <a:avLst/>
          </a:prstGeom>
        </p:spPr>
      </p:pic>
      <p:pic>
        <p:nvPicPr>
          <p:cNvPr id="12" name="Контейнер за съдържание 1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5" y="2560638"/>
            <a:ext cx="4413249" cy="3309937"/>
          </a:xfrm>
        </p:spPr>
      </p:pic>
    </p:spTree>
    <p:extLst>
      <p:ext uri="{BB962C8B-B14F-4D97-AF65-F5344CB8AC3E}">
        <p14:creationId xmlns:p14="http://schemas.microsoft.com/office/powerpoint/2010/main" val="4123820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лавие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Много им се радвахме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61992" y="2401678"/>
            <a:ext cx="4413249" cy="3468580"/>
          </a:xfrm>
          <a:prstGeom prst="rect">
            <a:avLst/>
          </a:prstGeom>
        </p:spPr>
      </p:pic>
      <p:pic>
        <p:nvPicPr>
          <p:cNvPr id="5" name="Контейнер за съдържание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34125" y="2401678"/>
            <a:ext cx="4413249" cy="346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4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Сладки-валентинки</a:t>
            </a:r>
            <a:r>
              <a:rPr lang="en-US" sz="2800" dirty="0" smtClean="0">
                <a:solidFill>
                  <a:srgbClr val="00B050"/>
                </a:solidFill>
              </a:rPr>
              <a:t>-</a:t>
            </a:r>
            <a:r>
              <a:rPr lang="bg-BG" sz="2800" dirty="0" smtClean="0">
                <a:solidFill>
                  <a:srgbClr val="00B050"/>
                </a:solidFill>
              </a:rPr>
              <a:t> м. февруари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7" name="Контейнер за съдържание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405" y="2557463"/>
            <a:ext cx="2622014" cy="3317875"/>
          </a:xfrm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280" y="2557463"/>
            <a:ext cx="2876318" cy="3317875"/>
          </a:xfrm>
          <a:prstGeom prst="rect">
            <a:avLst/>
          </a:prstGeom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557462"/>
            <a:ext cx="3098178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2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161" y="825191"/>
            <a:ext cx="8084634" cy="520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388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1233267" y="982132"/>
            <a:ext cx="9601196" cy="1303867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bg-BG" sz="3200" dirty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>Проектът е подготвен от Старши учителя на </a:t>
            </a:r>
            <a:r>
              <a:rPr lang="bg-BG" sz="3200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>смесената </a:t>
            </a:r>
            <a:r>
              <a:rPr lang="bg-BG" sz="3200" dirty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>детска група </a:t>
            </a:r>
            <a:r>
              <a:rPr lang="bg-BG" sz="3200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>г-ца Милена </a:t>
            </a:r>
            <a:r>
              <a:rPr lang="bg-BG" sz="3200" dirty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>Мичева </a:t>
            </a:r>
            <a:r>
              <a:rPr lang="bg-BG" sz="180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/>
            </a:r>
            <a:br>
              <a:rPr lang="bg-BG" sz="180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endParaRPr lang="bg-BG" dirty="0"/>
          </a:p>
        </p:txBody>
      </p:sp>
      <p:pic>
        <p:nvPicPr>
          <p:cNvPr id="33" name="Контейнер за картина 3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536" y="2560638"/>
            <a:ext cx="4624128" cy="3309937"/>
          </a:xfrm>
        </p:spPr>
      </p:pic>
      <p:sp>
        <p:nvSpPr>
          <p:cNvPr id="6" name="Текстов контейнер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l"/>
            <a:r>
              <a:rPr lang="bg-BG" dirty="0" smtClean="0">
                <a:solidFill>
                  <a:schemeClr val="accent5">
                    <a:lumMod val="75000"/>
                  </a:schemeClr>
                </a:solidFill>
              </a:rPr>
              <a:t>Тип на проекта: групов</a:t>
            </a:r>
          </a:p>
          <a:p>
            <a:pPr algn="l"/>
            <a:r>
              <a:rPr lang="bg-BG" dirty="0" smtClean="0">
                <a:solidFill>
                  <a:schemeClr val="accent5">
                    <a:lumMod val="75000"/>
                  </a:schemeClr>
                </a:solidFill>
              </a:rPr>
              <a:t>Продължителност: </a:t>
            </a:r>
            <a:r>
              <a:rPr lang="bg-BG" dirty="0">
                <a:solidFill>
                  <a:schemeClr val="accent5">
                    <a:lumMod val="75000"/>
                  </a:schemeClr>
                </a:solidFill>
              </a:rPr>
              <a:t>У</a:t>
            </a:r>
            <a:r>
              <a:rPr lang="bg-BG" dirty="0" smtClean="0">
                <a:solidFill>
                  <a:schemeClr val="accent5">
                    <a:lumMod val="75000"/>
                  </a:schemeClr>
                </a:solidFill>
              </a:rPr>
              <a:t>чебната 202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5</a:t>
            </a:r>
            <a:r>
              <a:rPr lang="bg-BG" dirty="0" smtClean="0">
                <a:solidFill>
                  <a:schemeClr val="accent5">
                    <a:lumMod val="75000"/>
                  </a:schemeClr>
                </a:solidFill>
              </a:rPr>
              <a:t>-202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6</a:t>
            </a:r>
            <a:r>
              <a:rPr lang="bg-BG" dirty="0" smtClean="0">
                <a:solidFill>
                  <a:schemeClr val="accent5">
                    <a:lumMod val="75000"/>
                  </a:schemeClr>
                </a:solidFill>
              </a:rPr>
              <a:t> год. – най –малко един път месечно</a:t>
            </a:r>
          </a:p>
          <a:p>
            <a:pPr algn="l"/>
            <a:r>
              <a:rPr lang="bg-BG" dirty="0" smtClean="0">
                <a:solidFill>
                  <a:schemeClr val="accent5">
                    <a:lumMod val="75000"/>
                  </a:schemeClr>
                </a:solidFill>
              </a:rPr>
              <a:t>Участници: Децата от групата, учители, помощен персонал и родители</a:t>
            </a:r>
          </a:p>
          <a:p>
            <a:pPr algn="l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4437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148253" y="1041400"/>
            <a:ext cx="3735659" cy="1481664"/>
          </a:xfrm>
        </p:spPr>
        <p:txBody>
          <a:bodyPr>
            <a:noAutofit/>
          </a:bodyPr>
          <a:lstStyle/>
          <a:p>
            <a:r>
              <a:rPr lang="bg-BG" sz="3200" dirty="0" smtClean="0">
                <a:solidFill>
                  <a:srgbClr val="00B050"/>
                </a:solidFill>
              </a:rPr>
              <a:t> </a:t>
            </a:r>
            <a:r>
              <a:rPr lang="bg-BG" dirty="0" smtClean="0">
                <a:solidFill>
                  <a:srgbClr val="00B050"/>
                </a:solidFill>
              </a:rPr>
              <a:t>Пролетна полянка си </a:t>
            </a:r>
            <a:r>
              <a:rPr lang="bg-BG" dirty="0" smtClean="0">
                <a:solidFill>
                  <a:srgbClr val="00B050"/>
                </a:solidFill>
              </a:rPr>
              <a:t>изработ</a:t>
            </a:r>
            <a:r>
              <a:rPr lang="bg-BG" dirty="0" smtClean="0">
                <a:solidFill>
                  <a:srgbClr val="00B050"/>
                </a:solidFill>
              </a:rPr>
              <a:t>ихме </a:t>
            </a:r>
            <a:r>
              <a:rPr lang="bg-BG" dirty="0" smtClean="0">
                <a:solidFill>
                  <a:srgbClr val="00B050"/>
                </a:solidFill>
              </a:rPr>
              <a:t>през м. март-</a:t>
            </a:r>
            <a:endParaRPr lang="bg-BG" dirty="0">
              <a:solidFill>
                <a:srgbClr val="00B050"/>
              </a:solidFill>
            </a:endParaRPr>
          </a:p>
        </p:txBody>
      </p:sp>
      <p:sp>
        <p:nvSpPr>
          <p:cNvPr id="15" name="Текстов контейнер 14"/>
          <p:cNvSpPr>
            <a:spLocks noGrp="1"/>
          </p:cNvSpPr>
          <p:nvPr>
            <p:ph type="body" sz="half" idx="2"/>
          </p:nvPr>
        </p:nvSpPr>
        <p:spPr>
          <a:xfrm>
            <a:off x="4526439" y="2943922"/>
            <a:ext cx="3357473" cy="2140310"/>
          </a:xfrm>
        </p:spPr>
        <p:txBody>
          <a:bodyPr>
            <a:noAutofit/>
          </a:bodyPr>
          <a:lstStyle/>
          <a:p>
            <a:r>
              <a:rPr lang="bg-BG" sz="2400" dirty="0">
                <a:solidFill>
                  <a:schemeClr val="accent5">
                    <a:lumMod val="75000"/>
                  </a:schemeClr>
                </a:solidFill>
              </a:rPr>
              <a:t>о</a:t>
            </a:r>
            <a:r>
              <a:rPr lang="bg-BG" sz="2400" dirty="0" smtClean="0">
                <a:solidFill>
                  <a:schemeClr val="accent5">
                    <a:lumMod val="75000"/>
                  </a:schemeClr>
                </a:solidFill>
              </a:rPr>
              <a:t>т марули е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bg-BG" sz="2400" dirty="0" smtClean="0">
                <a:solidFill>
                  <a:schemeClr val="accent5">
                    <a:lumMod val="75000"/>
                  </a:schemeClr>
                </a:solidFill>
              </a:rPr>
              <a:t>тревичката, от домати и сирене направихме нашите гъби</a:t>
            </a:r>
            <a:r>
              <a:rPr lang="bg-BG" sz="2400" dirty="0">
                <a:solidFill>
                  <a:schemeClr val="accent5">
                    <a:lumMod val="75000"/>
                  </a:schemeClr>
                </a:solidFill>
              </a:rPr>
              <a:t>,</a:t>
            </a:r>
            <a:r>
              <a:rPr lang="bg-BG" sz="2400" dirty="0" smtClean="0">
                <a:solidFill>
                  <a:schemeClr val="accent5">
                    <a:lumMod val="75000"/>
                  </a:schemeClr>
                </a:solidFill>
              </a:rPr>
              <a:t> от яйца, морков, краставица и репички- </a:t>
            </a:r>
            <a:r>
              <a:rPr lang="bg-BG" sz="2400" dirty="0" smtClean="0">
                <a:solidFill>
                  <a:schemeClr val="accent5">
                    <a:lumMod val="75000"/>
                  </a:schemeClr>
                </a:solidFill>
              </a:rPr>
              <a:t>цветята.</a:t>
            </a:r>
            <a:endParaRPr lang="bg-BG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Контейнер за картина 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" r="7225"/>
          <a:stretch>
            <a:fillRect/>
          </a:stretch>
        </p:blipFill>
        <p:spPr/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09" y="1041400"/>
            <a:ext cx="3311911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81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878" y="1349297"/>
            <a:ext cx="4795024" cy="4114801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590" y="1349297"/>
            <a:ext cx="4694664" cy="411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2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522" y="747132"/>
            <a:ext cx="8017727" cy="538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20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Великденско зайче – м. април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135" y="2560320"/>
            <a:ext cx="2482452" cy="3309937"/>
          </a:xfrm>
        </p:spPr>
      </p:pic>
      <p:pic>
        <p:nvPicPr>
          <p:cNvPr id="8" name="Контейнер за съдържание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763" y="2560319"/>
            <a:ext cx="2482452" cy="3309937"/>
          </a:xfrm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776" y="2560318"/>
            <a:ext cx="4438186" cy="330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75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Вижте нашите усмихнати зайчета, в очакване на Великден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75" y="2560638"/>
            <a:ext cx="4413249" cy="3309937"/>
          </a:xfrm>
        </p:spPr>
      </p:pic>
      <p:pic>
        <p:nvPicPr>
          <p:cNvPr id="6" name="Контейнер за съдържание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5" y="2560638"/>
            <a:ext cx="4413249" cy="3309937"/>
          </a:xfrm>
        </p:spPr>
      </p:pic>
    </p:spTree>
    <p:extLst>
      <p:ext uri="{BB962C8B-B14F-4D97-AF65-F5344CB8AC3E}">
        <p14:creationId xmlns:p14="http://schemas.microsoft.com/office/powerpoint/2010/main" val="3774017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В очакване на топлото лято изработихме нашите рибки от плодове и зеленчуци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12" name="Контейнер за съдържание 1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22" y="2598234"/>
            <a:ext cx="2464419" cy="3456878"/>
          </a:xfrm>
        </p:spPr>
      </p:pic>
      <p:pic>
        <p:nvPicPr>
          <p:cNvPr id="13" name="Картина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498" y="2598234"/>
            <a:ext cx="4014439" cy="3456878"/>
          </a:xfrm>
          <a:prstGeom prst="rect">
            <a:avLst/>
          </a:prstGeom>
        </p:spPr>
      </p:pic>
      <p:pic>
        <p:nvPicPr>
          <p:cNvPr id="15" name="Контейнер за съдържание 14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308" y="2598234"/>
            <a:ext cx="2569307" cy="3456878"/>
          </a:xfrm>
        </p:spPr>
      </p:pic>
    </p:spTree>
    <p:extLst>
      <p:ext uri="{BB962C8B-B14F-4D97-AF65-F5344CB8AC3E}">
        <p14:creationId xmlns:p14="http://schemas.microsoft.com/office/powerpoint/2010/main" val="131120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858914" y="1388534"/>
            <a:ext cx="3718455" cy="1371600"/>
          </a:xfrm>
        </p:spPr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Завършихме успешно тази учебна година.</a:t>
            </a:r>
            <a:endParaRPr lang="bg-BG" sz="2800" dirty="0">
              <a:solidFill>
                <a:srgbClr val="00B050"/>
              </a:solidFill>
            </a:endParaRPr>
          </a:p>
        </p:txBody>
      </p:sp>
      <p:sp>
        <p:nvSpPr>
          <p:cNvPr id="8" name="Текстов контейнер 7"/>
          <p:cNvSpPr>
            <a:spLocks noGrp="1"/>
          </p:cNvSpPr>
          <p:nvPr>
            <p:ph type="body" sz="half" idx="2"/>
          </p:nvPr>
        </p:nvSpPr>
        <p:spPr>
          <a:xfrm>
            <a:off x="1012139" y="3303447"/>
            <a:ext cx="3412004" cy="914400"/>
          </a:xfrm>
        </p:spPr>
        <p:txBody>
          <a:bodyPr>
            <a:normAutofit fontScale="92500" lnSpcReduction="10000"/>
          </a:bodyPr>
          <a:lstStyle/>
          <a:p>
            <a:r>
              <a:rPr lang="bg-BG" sz="2800" dirty="0">
                <a:solidFill>
                  <a:schemeClr val="accent5">
                    <a:lumMod val="75000"/>
                  </a:schemeClr>
                </a:solidFill>
              </a:rPr>
              <a:t>До нови </a:t>
            </a:r>
            <a:r>
              <a:rPr lang="bg-BG" sz="2800" dirty="0" smtClean="0">
                <a:solidFill>
                  <a:schemeClr val="accent5">
                    <a:lumMod val="75000"/>
                  </a:schemeClr>
                </a:solidFill>
              </a:rPr>
              <a:t>срещи през следващата!</a:t>
            </a:r>
            <a:endParaRPr lang="bg-BG" sz="28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bg-BG" dirty="0"/>
          </a:p>
        </p:txBody>
      </p:sp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5466989" y="892921"/>
            <a:ext cx="5469466" cy="4893735"/>
          </a:xfrm>
        </p:spPr>
        <p:txBody>
          <a:bodyPr/>
          <a:lstStyle/>
          <a:p>
            <a:endParaRPr lang="bg-BG" dirty="0"/>
          </a:p>
          <a:p>
            <a:endParaRPr lang="bg-BG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369" y="1137424"/>
            <a:ext cx="6540397" cy="450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8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Картина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100" y="2185640"/>
            <a:ext cx="3401432" cy="3407742"/>
          </a:xfrm>
          <a:prstGeom prst="rect">
            <a:avLst/>
          </a:prstGeom>
        </p:spPr>
      </p:pic>
      <p:sp>
        <p:nvSpPr>
          <p:cNvPr id="3" name="Правоъгълник 2"/>
          <p:cNvSpPr/>
          <p:nvPr/>
        </p:nvSpPr>
        <p:spPr>
          <a:xfrm>
            <a:off x="1431074" y="1330548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</a:rPr>
              <a:t>процеса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на работа по проекта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</a:rPr>
              <a:t>децата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</a:rPr>
              <a:t>обогатиха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своите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знания за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хранителните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продукти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тяхното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значение за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здравето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и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необходимостта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от разнообразно и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балансирано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хранене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. Чрез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различни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практически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дейности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те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развиха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умения за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разпознаване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и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групиране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на храните,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както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и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навици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за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здравословен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начин на живот. Проектът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предизвика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интерес,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активност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и желание за участие у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децата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като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същевременно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насърчи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сътрудничеството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между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деца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, учители и родители.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Поставените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цели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бяха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успешно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постигнати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и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допринесоха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за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изграждането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на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положително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отношение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към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здравословното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хранене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още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в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ранна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детска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възраст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bg-BG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90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917938"/>
          </a:xfrm>
        </p:spPr>
        <p:txBody>
          <a:bodyPr>
            <a:normAutofit/>
          </a:bodyPr>
          <a:lstStyle/>
          <a:p>
            <a:r>
              <a:rPr lang="bg-BG" sz="3200" dirty="0">
                <a:solidFill>
                  <a:srgbClr val="00B050"/>
                </a:solidFill>
              </a:rPr>
              <a:t>Цели на проекта: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bg-BG" dirty="0">
                <a:solidFill>
                  <a:schemeClr val="accent5">
                    <a:lumMod val="75000"/>
                  </a:schemeClr>
                </a:solidFill>
              </a:rPr>
              <a:t>Усвояване полезни знания и умения за здравословно готвене и хранене</a:t>
            </a:r>
          </a:p>
          <a:p>
            <a:pPr lvl="0"/>
            <a:r>
              <a:rPr lang="bg-BG" dirty="0">
                <a:solidFill>
                  <a:schemeClr val="accent5">
                    <a:lumMod val="75000"/>
                  </a:schemeClr>
                </a:solidFill>
              </a:rPr>
              <a:t>Развиване техните сръчност и въображение при работа с хранителни продукти.</a:t>
            </a:r>
          </a:p>
          <a:p>
            <a:pPr lvl="0"/>
            <a:r>
              <a:rPr lang="bg-BG" dirty="0">
                <a:solidFill>
                  <a:schemeClr val="accent5">
                    <a:lumMod val="75000"/>
                  </a:schemeClr>
                </a:solidFill>
              </a:rPr>
              <a:t>Развиване умения за екипност в игра и </a:t>
            </a:r>
            <a:r>
              <a:rPr lang="bg-BG" dirty="0" smtClean="0">
                <a:solidFill>
                  <a:schemeClr val="accent5">
                    <a:lumMod val="75000"/>
                  </a:schemeClr>
                </a:solidFill>
              </a:rPr>
              <a:t>работа</a:t>
            </a:r>
            <a:endParaRPr lang="bg-BG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Картина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12" y="2497872"/>
            <a:ext cx="4170556" cy="301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1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7330805" cy="1303867"/>
          </a:xfrm>
        </p:spPr>
        <p:txBody>
          <a:bodyPr/>
          <a:lstStyle/>
          <a:p>
            <a:r>
              <a:rPr lang="bg-BG" dirty="0" smtClean="0">
                <a:solidFill>
                  <a:srgbClr val="00B050"/>
                </a:solidFill>
              </a:rPr>
              <a:t>Очаквани</a:t>
            </a:r>
            <a:r>
              <a:rPr lang="bg-BG" dirty="0" smtClean="0"/>
              <a:t> </a:t>
            </a:r>
            <a:r>
              <a:rPr lang="bg-BG" dirty="0" smtClean="0">
                <a:solidFill>
                  <a:srgbClr val="00B050"/>
                </a:solidFill>
              </a:rPr>
              <a:t>резултати:</a:t>
            </a:r>
            <a:endParaRPr lang="bg-BG" dirty="0">
              <a:solidFill>
                <a:srgbClr val="00B050"/>
              </a:solidFill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Познава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основните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изисквания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за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безопасност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и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хигиена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при работа с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хранителни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продукти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lvl="0"/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Спазва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правилата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за обработка и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раздаване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на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хранителни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продукти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pPr lvl="0"/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Прилага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принципите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на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балансираното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и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здравословно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хранене</a:t>
            </a:r>
            <a:endParaRPr lang="ru-RU" altLang="bg-BG" dirty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Следи за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качеството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и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свежестта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на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продуктите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pPr lvl="0"/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Спазва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изискванията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за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предотвратяване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на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замърсяване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и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хранителни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инфекции. </a:t>
            </a:r>
          </a:p>
          <a:p>
            <a:pPr lvl="0"/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Поддържа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чистота и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ред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на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работното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място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и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използваното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оборудване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pPr lvl="0"/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Съдейства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за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изграждане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на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здравословни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хранителни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навици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 у </a:t>
            </a:r>
            <a:r>
              <a:rPr lang="ru-RU" altLang="bg-BG" dirty="0" err="1">
                <a:solidFill>
                  <a:schemeClr val="accent5">
                    <a:lumMod val="75000"/>
                  </a:schemeClr>
                </a:solidFill>
              </a:rPr>
              <a:t>децата</a:t>
            </a:r>
            <a:r>
              <a:rPr lang="ru-RU" altLang="bg-BG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pPr lvl="0"/>
            <a:endParaRPr lang="bg-BG" altLang="bg-BG" dirty="0" smtClean="0"/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90" y="790970"/>
            <a:ext cx="2521027" cy="163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9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През м. октомври започнахме да работим по темата като направихме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bg-BG" sz="2800" dirty="0" smtClean="0">
                <a:solidFill>
                  <a:srgbClr val="00B050"/>
                </a:solidFill>
              </a:rPr>
              <a:t>кошница с плодове и зеленчуци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3" name="Контейнер за съдържание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75" y="2560638"/>
            <a:ext cx="4413249" cy="3309937"/>
          </a:xfrm>
        </p:spPr>
      </p:pic>
      <p:pic>
        <p:nvPicPr>
          <p:cNvPr id="9" name="Контейнер за съдържание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5" y="2560638"/>
            <a:ext cx="4413249" cy="3309937"/>
          </a:xfrm>
        </p:spPr>
      </p:pic>
      <p:pic>
        <p:nvPicPr>
          <p:cNvPr id="2" name="Картина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75" y="2698596"/>
            <a:ext cx="4413249" cy="3289610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07" y="2698595"/>
            <a:ext cx="4279667" cy="328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9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лавие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Работихме много внимателно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15" name="Контейнер за съдържание 1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18" y="2560509"/>
            <a:ext cx="2482452" cy="3309937"/>
          </a:xfrm>
        </p:spPr>
      </p:pic>
      <p:pic>
        <p:nvPicPr>
          <p:cNvPr id="16" name="Контейнер за съдържание 1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774" y="2560510"/>
            <a:ext cx="2482452" cy="3309937"/>
          </a:xfrm>
        </p:spPr>
      </p:pic>
      <p:pic>
        <p:nvPicPr>
          <p:cNvPr id="17" name="Картина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330" y="2560509"/>
            <a:ext cx="2633268" cy="330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1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Ето нашите модели: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7" name="Контейнер за съдържание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822" y="2560638"/>
            <a:ext cx="4674403" cy="3309937"/>
          </a:xfrm>
        </p:spPr>
      </p:pic>
      <p:sp>
        <p:nvSpPr>
          <p:cNvPr id="8" name="Контейнер за съдържани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344" y="2560320"/>
            <a:ext cx="4813490" cy="331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88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През м. ноември изработихме много интересни цветя от плодове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8" name="Контейнер за съдържание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75" y="2560638"/>
            <a:ext cx="4413249" cy="3309937"/>
          </a:xfrm>
        </p:spPr>
      </p:pic>
      <p:pic>
        <p:nvPicPr>
          <p:cNvPr id="9" name="Контейнер за съдържание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5" y="2560638"/>
            <a:ext cx="4413249" cy="3309937"/>
          </a:xfrm>
        </p:spPr>
      </p:pic>
    </p:spTree>
    <p:extLst>
      <p:ext uri="{BB962C8B-B14F-4D97-AF65-F5344CB8AC3E}">
        <p14:creationId xmlns:p14="http://schemas.microsoft.com/office/powerpoint/2010/main" val="93685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лавие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00B050"/>
                </a:solidFill>
              </a:rPr>
              <a:t>Деца с цветя</a:t>
            </a:r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7" name="Контейнер за съдържание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36" y="2423712"/>
            <a:ext cx="2715172" cy="3518534"/>
          </a:xfrm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179" y="2423711"/>
            <a:ext cx="3086873" cy="3518535"/>
          </a:xfrm>
          <a:prstGeom prst="rect">
            <a:avLst/>
          </a:prstGeom>
        </p:spPr>
      </p:pic>
      <p:pic>
        <p:nvPicPr>
          <p:cNvPr id="14" name="Картина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195" y="2423712"/>
            <a:ext cx="3735659" cy="351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рганични">
  <a:themeElements>
    <a:clrScheme name="Органични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Органични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рганични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1044</TotalTime>
  <Words>446</Words>
  <Application>Microsoft Office PowerPoint</Application>
  <PresentationFormat>Широк екран</PresentationFormat>
  <Paragraphs>47</Paragraphs>
  <Slides>27</Slides>
  <Notes>6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27</vt:i4>
      </vt:variant>
    </vt:vector>
  </HeadingPairs>
  <TitlesOfParts>
    <vt:vector size="31" baseType="lpstr">
      <vt:lpstr>Arial</vt:lpstr>
      <vt:lpstr>Calibri</vt:lpstr>
      <vt:lpstr>Garamond</vt:lpstr>
      <vt:lpstr>Органични</vt:lpstr>
      <vt:lpstr>„Красиво, забавно и вкусно“</vt:lpstr>
      <vt:lpstr>Проектът е подготвен от Старши учителя на смесената детска група г-ца Милена Мичева  </vt:lpstr>
      <vt:lpstr>Цели на проекта:</vt:lpstr>
      <vt:lpstr>Очаквани резултати:</vt:lpstr>
      <vt:lpstr>През м. октомври започнахме да работим по темата като направихме кошница с плодове и зеленчуци</vt:lpstr>
      <vt:lpstr>Работихме много внимателно</vt:lpstr>
      <vt:lpstr>Ето нашите модели:</vt:lpstr>
      <vt:lpstr>През м. ноември изработихме много интересни цветя от плодове</vt:lpstr>
      <vt:lpstr>Деца с цветя</vt:lpstr>
      <vt:lpstr>Презентация на PowerPoint</vt:lpstr>
      <vt:lpstr>Коледна елха</vt:lpstr>
      <vt:lpstr>Презентация на PowerPoint</vt:lpstr>
      <vt:lpstr>Презентация на PowerPoint</vt:lpstr>
      <vt:lpstr>Това е нашата вкусна Коледна изложба</vt:lpstr>
      <vt:lpstr>През м. януари от от яйца, морков и маслини, направихме пингвини</vt:lpstr>
      <vt:lpstr>Георги Христов направи и иглу, около което подредихме нашите пингвинчета</vt:lpstr>
      <vt:lpstr>Много им се радвахме</vt:lpstr>
      <vt:lpstr>Сладки-валентинки- м. февруари</vt:lpstr>
      <vt:lpstr>Презентация на PowerPoint</vt:lpstr>
      <vt:lpstr> Пролетна полянка си изработихме през м. март-</vt:lpstr>
      <vt:lpstr>Презентация на PowerPoint</vt:lpstr>
      <vt:lpstr>Презентация на PowerPoint</vt:lpstr>
      <vt:lpstr>Великденско зайче – м. април</vt:lpstr>
      <vt:lpstr>Вижте нашите усмихнати зайчета, в очакване на Великден</vt:lpstr>
      <vt:lpstr>В очакване на топлото лято изработихме нашите рибки от плодове и зеленчуци</vt:lpstr>
      <vt:lpstr>Завършихме успешно тази учебна година.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 За нашата трапеза“</dc:title>
  <dc:creator>User</dc:creator>
  <cp:lastModifiedBy>User</cp:lastModifiedBy>
  <cp:revision>100</cp:revision>
  <dcterms:created xsi:type="dcterms:W3CDTF">2024-10-02T11:34:20Z</dcterms:created>
  <dcterms:modified xsi:type="dcterms:W3CDTF">2026-06-24T09:42:29Z</dcterms:modified>
</cp:coreProperties>
</file>