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2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75" r:id="rId11"/>
    <p:sldId id="277" r:id="rId12"/>
    <p:sldId id="264" r:id="rId13"/>
    <p:sldId id="278" r:id="rId14"/>
    <p:sldId id="266" r:id="rId15"/>
    <p:sldId id="267" r:id="rId16"/>
    <p:sldId id="279" r:id="rId17"/>
    <p:sldId id="270" r:id="rId18"/>
    <p:sldId id="280" r:id="rId19"/>
    <p:sldId id="281" r:id="rId20"/>
    <p:sldId id="274" r:id="rId21"/>
    <p:sldId id="27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3988" autoAdjust="0"/>
  </p:normalViewPr>
  <p:slideViewPr>
    <p:cSldViewPr snapToGrid="0">
      <p:cViewPr varScale="1">
        <p:scale>
          <a:sx n="86" d="100"/>
          <a:sy n="86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A6E03-192E-4C87-B849-8B7A596AE150}" type="datetimeFigureOut">
              <a:rPr lang="bg-BG" smtClean="0"/>
              <a:t>12.6.2025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E29F1-18E9-49C6-A67B-267B09398A6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9368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E29F1-18E9-49C6-A67B-267B09398A67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4282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E29F1-18E9-49C6-A67B-267B09398A67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46195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E29F1-18E9-49C6-A67B-267B09398A67}" type="slidenum">
              <a:rPr lang="bg-BG" smtClean="0"/>
              <a:t>14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4928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E29F1-18E9-49C6-A67B-267B09398A67}" type="slidenum">
              <a:rPr lang="bg-BG" smtClean="0"/>
              <a:t>15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45140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E29F1-18E9-49C6-A67B-267B09398A67}" type="slidenum">
              <a:rPr lang="bg-BG" smtClean="0"/>
              <a:t>16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98464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E29F1-18E9-49C6-A67B-267B09398A67}" type="slidenum">
              <a:rPr lang="bg-BG" smtClean="0"/>
              <a:t>17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9591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41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26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083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420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791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68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747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67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40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36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57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6/12/2025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5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99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57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255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0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3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dirty="0" smtClean="0">
                <a:solidFill>
                  <a:srgbClr val="00B050"/>
                </a:solidFill>
              </a:rPr>
              <a:t>„ Кулинария и творчество по детски“</a:t>
            </a:r>
            <a:endParaRPr lang="bg-BG" sz="3200" dirty="0">
              <a:solidFill>
                <a:srgbClr val="00B050"/>
              </a:solidFill>
            </a:endParaRPr>
          </a:p>
        </p:txBody>
      </p:sp>
      <p:pic>
        <p:nvPicPr>
          <p:cNvPr id="11" name="Контейнер за картина 10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9" r="25939"/>
          <a:stretch>
            <a:fillRect/>
          </a:stretch>
        </p:blipFill>
        <p:spPr/>
      </p:pic>
      <p:sp>
        <p:nvSpPr>
          <p:cNvPr id="3" name="Подзаглавие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bg-BG" sz="2400" dirty="0" smtClean="0"/>
              <a:t>     </a:t>
            </a:r>
            <a:endParaRPr lang="bg-BG" sz="5000" dirty="0" smtClean="0"/>
          </a:p>
          <a:p>
            <a:pPr marL="0" indent="0">
              <a:buNone/>
            </a:pPr>
            <a:r>
              <a:rPr lang="bg-BG" sz="5000" dirty="0" smtClean="0"/>
              <a:t> </a:t>
            </a:r>
            <a:r>
              <a:rPr lang="bg-BG" sz="4000" dirty="0" smtClean="0"/>
              <a:t>Вътрешен проект </a:t>
            </a:r>
            <a:r>
              <a:rPr lang="bg-BG" sz="4000" dirty="0"/>
              <a:t>н</a:t>
            </a:r>
            <a:r>
              <a:rPr lang="bg-BG" sz="4000" dirty="0" smtClean="0"/>
              <a:t>а ДГ с. Бъркач        </a:t>
            </a:r>
          </a:p>
          <a:p>
            <a:pPr marL="0" indent="0">
              <a:buNone/>
            </a:pPr>
            <a:r>
              <a:rPr lang="bg-BG" sz="4000" dirty="0"/>
              <a:t> </a:t>
            </a:r>
            <a:r>
              <a:rPr lang="bg-BG" sz="4000" dirty="0" smtClean="0"/>
              <a:t>         за </a:t>
            </a:r>
            <a:r>
              <a:rPr lang="bg-BG" sz="4000" dirty="0"/>
              <a:t>учебната </a:t>
            </a:r>
            <a:r>
              <a:rPr lang="bg-BG" sz="4000" dirty="0" smtClean="0"/>
              <a:t>2024</a:t>
            </a:r>
            <a:r>
              <a:rPr lang="en-US" sz="4000" dirty="0" smtClean="0"/>
              <a:t> </a:t>
            </a:r>
            <a:r>
              <a:rPr lang="bg-BG" sz="4000" dirty="0" smtClean="0"/>
              <a:t>-</a:t>
            </a:r>
            <a:r>
              <a:rPr lang="bg-BG" sz="4000" dirty="0"/>
              <a:t>2025г</a:t>
            </a:r>
            <a:r>
              <a:rPr lang="bg-BG" sz="4000" dirty="0" smtClean="0"/>
              <a:t>.</a:t>
            </a:r>
            <a:endParaRPr lang="bg-BG" sz="4000" dirty="0"/>
          </a:p>
        </p:txBody>
      </p:sp>
    </p:spTree>
    <p:extLst>
      <p:ext uri="{BB962C8B-B14F-4D97-AF65-F5344CB8AC3E}">
        <p14:creationId xmlns:p14="http://schemas.microsoft.com/office/powerpoint/2010/main" val="1213662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956" y="1191217"/>
            <a:ext cx="4013200" cy="4775200"/>
          </a:xfr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04" y="1191217"/>
            <a:ext cx="3998793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69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лавие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 smtClean="0">
                <a:solidFill>
                  <a:srgbClr val="00B050"/>
                </a:solidFill>
              </a:rPr>
              <a:t>Това е нашата вкусна Коледна изложба</a:t>
            </a:r>
            <a:endParaRPr lang="bg-BG" sz="2800" dirty="0">
              <a:solidFill>
                <a:srgbClr val="00B050"/>
              </a:solidFill>
            </a:endParaRPr>
          </a:p>
        </p:txBody>
      </p:sp>
      <p:pic>
        <p:nvPicPr>
          <p:cNvPr id="18" name="Контейнер за съдържание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41" y="2553629"/>
            <a:ext cx="5285679" cy="3590693"/>
          </a:xfrm>
        </p:spPr>
      </p:pic>
    </p:spTree>
    <p:extLst>
      <p:ext uri="{BB962C8B-B14F-4D97-AF65-F5344CB8AC3E}">
        <p14:creationId xmlns:p14="http://schemas.microsoft.com/office/powerpoint/2010/main" val="3678585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 smtClean="0">
                <a:solidFill>
                  <a:srgbClr val="00B050"/>
                </a:solidFill>
              </a:rPr>
              <a:t>През м. януари от банан направихме снежни човечета,</a:t>
            </a:r>
            <a:endParaRPr lang="bg-BG" sz="2800" dirty="0">
              <a:solidFill>
                <a:srgbClr val="00B050"/>
              </a:solidFill>
            </a:endParaRPr>
          </a:p>
        </p:txBody>
      </p:sp>
      <p:pic>
        <p:nvPicPr>
          <p:cNvPr id="11" name="Картина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00" y="2557463"/>
            <a:ext cx="2946398" cy="351313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00" y="2564780"/>
            <a:ext cx="2946398" cy="350582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18" y="2564780"/>
            <a:ext cx="3412772" cy="3505821"/>
          </a:xfrm>
          <a:prstGeom prst="rect">
            <a:avLst/>
          </a:prstGeom>
        </p:spPr>
      </p:pic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564780"/>
            <a:ext cx="2688284" cy="3505821"/>
          </a:xfrm>
        </p:spPr>
      </p:pic>
    </p:spTree>
    <p:extLst>
      <p:ext uri="{BB962C8B-B14F-4D97-AF65-F5344CB8AC3E}">
        <p14:creationId xmlns:p14="http://schemas.microsoft.com/office/powerpoint/2010/main" val="2350035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лавие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>
                <a:solidFill>
                  <a:srgbClr val="00B050"/>
                </a:solidFill>
              </a:rPr>
              <a:t>а</a:t>
            </a:r>
            <a:r>
              <a:rPr lang="bg-BG" sz="2800" dirty="0" smtClean="0">
                <a:solidFill>
                  <a:srgbClr val="00B050"/>
                </a:solidFill>
              </a:rPr>
              <a:t> от бисквити</a:t>
            </a:r>
            <a:r>
              <a:rPr lang="bg-BG" sz="2800" dirty="0">
                <a:solidFill>
                  <a:srgbClr val="00B050"/>
                </a:solidFill>
              </a:rPr>
              <a:t> </a:t>
            </a:r>
            <a:r>
              <a:rPr lang="bg-BG" sz="2800" dirty="0" smtClean="0">
                <a:solidFill>
                  <a:srgbClr val="00B050"/>
                </a:solidFill>
              </a:rPr>
              <a:t>и шоколад - шишарки </a:t>
            </a:r>
            <a:endParaRPr lang="bg-BG" sz="2800" dirty="0">
              <a:solidFill>
                <a:srgbClr val="00B050"/>
              </a:solidFill>
            </a:endParaRPr>
          </a:p>
        </p:txBody>
      </p:sp>
      <p:pic>
        <p:nvPicPr>
          <p:cNvPr id="12" name="Контейнер за съдържание 1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5402" y="2560320"/>
            <a:ext cx="2737211" cy="3517095"/>
          </a:xfrm>
          <a:prstGeom prst="rect">
            <a:avLst/>
          </a:prstGeom>
        </p:spPr>
      </p:pic>
      <p:pic>
        <p:nvPicPr>
          <p:cNvPr id="13" name="Контейнер за съдържание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82" y="2560320"/>
            <a:ext cx="2700816" cy="3517095"/>
          </a:xfr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1" y="2560320"/>
            <a:ext cx="2947918" cy="351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45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 smtClean="0">
                <a:solidFill>
                  <a:srgbClr val="00B050"/>
                </a:solidFill>
              </a:rPr>
              <a:t>Медени валентинки</a:t>
            </a:r>
            <a:r>
              <a:rPr lang="en-US" sz="2800" dirty="0" smtClean="0">
                <a:solidFill>
                  <a:srgbClr val="00B050"/>
                </a:solidFill>
              </a:rPr>
              <a:t>-</a:t>
            </a:r>
            <a:r>
              <a:rPr lang="bg-BG" sz="2800" dirty="0" smtClean="0">
                <a:solidFill>
                  <a:srgbClr val="00B050"/>
                </a:solidFill>
              </a:rPr>
              <a:t> м. февруари</a:t>
            </a:r>
            <a:endParaRPr lang="bg-BG" sz="2800" dirty="0">
              <a:solidFill>
                <a:srgbClr val="00B050"/>
              </a:solidFill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2" y="2557462"/>
            <a:ext cx="2910468" cy="3531104"/>
          </a:xfrm>
          <a:prstGeom prst="rect">
            <a:avLst/>
          </a:prstGeom>
        </p:spPr>
      </p:pic>
      <p:pic>
        <p:nvPicPr>
          <p:cNvPr id="10" name="Контейнер за съдържание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46" y="2557463"/>
            <a:ext cx="4025425" cy="3531103"/>
          </a:xfr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30" y="2557463"/>
            <a:ext cx="2906973" cy="353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25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200" dirty="0" smtClean="0">
                <a:solidFill>
                  <a:srgbClr val="00B050"/>
                </a:solidFill>
              </a:rPr>
              <a:t> </a:t>
            </a:r>
            <a:r>
              <a:rPr lang="bg-BG" dirty="0" smtClean="0">
                <a:solidFill>
                  <a:srgbClr val="00B050"/>
                </a:solidFill>
              </a:rPr>
              <a:t>Пролетна полянка </a:t>
            </a:r>
            <a:r>
              <a:rPr lang="bg-BG" dirty="0" smtClean="0">
                <a:solidFill>
                  <a:srgbClr val="00B050"/>
                </a:solidFill>
              </a:rPr>
              <a:t>си направихме </a:t>
            </a:r>
            <a:r>
              <a:rPr lang="bg-BG" dirty="0" smtClean="0">
                <a:solidFill>
                  <a:srgbClr val="00B050"/>
                </a:solidFill>
              </a:rPr>
              <a:t>през м. март-</a:t>
            </a:r>
            <a:endParaRPr lang="bg-BG" dirty="0">
              <a:solidFill>
                <a:srgbClr val="00B050"/>
              </a:solidFill>
            </a:endParaRPr>
          </a:p>
        </p:txBody>
      </p:sp>
      <p:sp>
        <p:nvSpPr>
          <p:cNvPr id="15" name="Текстов контейнер 14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bg-BG" sz="2800" dirty="0">
                <a:solidFill>
                  <a:srgbClr val="00B050"/>
                </a:solidFill>
              </a:rPr>
              <a:t>о</a:t>
            </a:r>
            <a:r>
              <a:rPr lang="bg-BG" sz="2800" dirty="0" smtClean="0">
                <a:solidFill>
                  <a:srgbClr val="00B050"/>
                </a:solidFill>
              </a:rPr>
              <a:t>т марули е тревичката, от домати и сирене направихме нашите гъби. А след това с шприц им направихме украсата им от сметана</a:t>
            </a:r>
            <a:endParaRPr lang="bg-BG" sz="2800" dirty="0">
              <a:solidFill>
                <a:srgbClr val="00B050"/>
              </a:solidFill>
            </a:endParaRPr>
          </a:p>
        </p:txBody>
      </p:sp>
      <p:pic>
        <p:nvPicPr>
          <p:cNvPr id="19" name="Контейнер за картина 18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r="7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5817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Картина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737" y="2470245"/>
            <a:ext cx="2729553" cy="3616657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37" y="2470245"/>
            <a:ext cx="2862902" cy="3616657"/>
          </a:xfrm>
          <a:prstGeom prst="rect">
            <a:avLst/>
          </a:prstGeom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76" y="1228297"/>
            <a:ext cx="4121624" cy="4380933"/>
          </a:xfrm>
          <a:prstGeom prst="rect">
            <a:avLst/>
          </a:prstGeom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37" y="2470245"/>
            <a:ext cx="2862902" cy="36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29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2800" dirty="0" smtClean="0">
                <a:solidFill>
                  <a:srgbClr val="00B050"/>
                </a:solidFill>
              </a:rPr>
              <a:t>Сладки изкушения през м. май</a:t>
            </a:r>
            <a:endParaRPr lang="bg-BG" sz="2800" dirty="0">
              <a:solidFill>
                <a:srgbClr val="00B050"/>
              </a:solidFill>
            </a:endParaRPr>
          </a:p>
        </p:txBody>
      </p:sp>
      <p:pic>
        <p:nvPicPr>
          <p:cNvPr id="3" name="Контейнер за съдържание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54" y="2538335"/>
            <a:ext cx="4535768" cy="3583686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94" y="2538333"/>
            <a:ext cx="2665143" cy="3583687"/>
          </a:xfr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5" y="2538333"/>
            <a:ext cx="2801879" cy="35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05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" y="1582431"/>
            <a:ext cx="2911968" cy="4496462"/>
          </a:xfrm>
          <a:prstGeom prst="rect">
            <a:avLst/>
          </a:prstGeom>
        </p:spPr>
      </p:pic>
      <p:sp>
        <p:nvSpPr>
          <p:cNvPr id="6" name="Заглавие 5"/>
          <p:cNvSpPr>
            <a:spLocks noGrp="1"/>
          </p:cNvSpPr>
          <p:nvPr>
            <p:ph type="title" idx="4294967295"/>
          </p:nvPr>
        </p:nvSpPr>
        <p:spPr>
          <a:xfrm>
            <a:off x="220695" y="653553"/>
            <a:ext cx="12082819" cy="763587"/>
          </a:xfrm>
        </p:spPr>
        <p:txBody>
          <a:bodyPr>
            <a:normAutofit/>
          </a:bodyPr>
          <a:lstStyle/>
          <a:p>
            <a:r>
              <a:rPr lang="bg-BG" sz="2800" dirty="0" smtClean="0">
                <a:solidFill>
                  <a:srgbClr val="00B050"/>
                </a:solidFill>
              </a:rPr>
              <a:t>Ех, че вкусно!</a:t>
            </a:r>
            <a:endParaRPr lang="bg-BG" sz="2800" dirty="0">
              <a:solidFill>
                <a:srgbClr val="00B050"/>
              </a:solidFill>
            </a:endParaRP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476" y="1583473"/>
            <a:ext cx="3172104" cy="4498548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20" y="1582431"/>
            <a:ext cx="3630305" cy="449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41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327" y="780585"/>
            <a:ext cx="7582829" cy="527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76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979432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</a:pPr>
            <a:r>
              <a:rPr lang="bg-BG" sz="3200" dirty="0">
                <a:ln>
                  <a:noFill/>
                </a:ln>
                <a:solidFill>
                  <a:srgbClr val="00B050"/>
                </a:solidFill>
                <a:ea typeface="+mn-ea"/>
                <a:cs typeface="+mn-cs"/>
              </a:rPr>
              <a:t>Проектът е подготвен от Старши учителя на </a:t>
            </a:r>
            <a:r>
              <a:rPr lang="bg-BG" sz="3200" dirty="0" smtClean="0">
                <a:ln>
                  <a:noFill/>
                </a:ln>
                <a:solidFill>
                  <a:srgbClr val="00B050"/>
                </a:solidFill>
                <a:ea typeface="+mn-ea"/>
                <a:cs typeface="+mn-cs"/>
              </a:rPr>
              <a:t>смесената </a:t>
            </a:r>
            <a:r>
              <a:rPr lang="bg-BG" sz="3200" dirty="0">
                <a:ln>
                  <a:noFill/>
                </a:ln>
                <a:solidFill>
                  <a:srgbClr val="00B050"/>
                </a:solidFill>
                <a:ea typeface="+mn-ea"/>
                <a:cs typeface="+mn-cs"/>
              </a:rPr>
              <a:t>детска група </a:t>
            </a:r>
            <a:r>
              <a:rPr lang="bg-BG" sz="3200" dirty="0" smtClean="0">
                <a:ln>
                  <a:noFill/>
                </a:ln>
                <a:solidFill>
                  <a:srgbClr val="00B050"/>
                </a:solidFill>
                <a:ea typeface="+mn-ea"/>
                <a:cs typeface="+mn-cs"/>
              </a:rPr>
              <a:t>г-ца Милена </a:t>
            </a:r>
            <a:r>
              <a:rPr lang="bg-BG" sz="3200" dirty="0">
                <a:ln>
                  <a:noFill/>
                </a:ln>
                <a:solidFill>
                  <a:srgbClr val="00B050"/>
                </a:solidFill>
                <a:ea typeface="+mn-ea"/>
                <a:cs typeface="+mn-cs"/>
              </a:rPr>
              <a:t>Мичева </a:t>
            </a:r>
            <a:r>
              <a:rPr lang="bg-BG" sz="180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/>
            </a:r>
            <a:br>
              <a:rPr lang="bg-BG" sz="180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</a:br>
            <a:endParaRPr lang="bg-BG" dirty="0"/>
          </a:p>
        </p:txBody>
      </p:sp>
      <p:sp>
        <p:nvSpPr>
          <p:cNvPr id="6" name="Текстов контейнер 5"/>
          <p:cNvSpPr>
            <a:spLocks noGrp="1"/>
          </p:cNvSpPr>
          <p:nvPr>
            <p:ph idx="1"/>
          </p:nvPr>
        </p:nvSpPr>
        <p:spPr>
          <a:xfrm>
            <a:off x="1295401" y="3057099"/>
            <a:ext cx="9601196" cy="2224586"/>
          </a:xfrm>
        </p:spPr>
        <p:txBody>
          <a:bodyPr/>
          <a:lstStyle/>
          <a:p>
            <a:pPr algn="l"/>
            <a:r>
              <a:rPr lang="bg-BG" dirty="0" smtClean="0"/>
              <a:t>Тип на проекта: групов</a:t>
            </a:r>
          </a:p>
          <a:p>
            <a:pPr algn="l"/>
            <a:r>
              <a:rPr lang="bg-BG" dirty="0" smtClean="0"/>
              <a:t>Продължителност: </a:t>
            </a:r>
            <a:r>
              <a:rPr lang="bg-BG" dirty="0"/>
              <a:t>У</a:t>
            </a:r>
            <a:r>
              <a:rPr lang="bg-BG" dirty="0" smtClean="0"/>
              <a:t>чебната 2024-202</a:t>
            </a:r>
            <a:r>
              <a:rPr lang="bg-BG" dirty="0"/>
              <a:t>5</a:t>
            </a:r>
            <a:r>
              <a:rPr lang="bg-BG" dirty="0" smtClean="0"/>
              <a:t> год. – най –малко един път месечно</a:t>
            </a:r>
          </a:p>
          <a:p>
            <a:pPr algn="l"/>
            <a:r>
              <a:rPr lang="bg-BG" dirty="0" smtClean="0"/>
              <a:t>Участници: Децата от групата, учители, помощен персонал и родители</a:t>
            </a:r>
          </a:p>
          <a:p>
            <a:pPr algn="l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44378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282700" y="1428453"/>
            <a:ext cx="6121400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bg-BG" sz="2400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През 2024-2025г. продължихме хранителните продукти да опознаваме, а и много се забавлявахме.</a:t>
            </a:r>
          </a:p>
          <a:p>
            <a:pPr lvl="0">
              <a:spcAft>
                <a:spcPts val="800"/>
              </a:spcAft>
            </a:pPr>
            <a:r>
              <a:rPr lang="bg-BG" sz="2400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Всеки месец красиви и вкусни храни създавахме, </a:t>
            </a:r>
            <a:r>
              <a:rPr lang="bg-BG" sz="2400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тях трапезата си </a:t>
            </a:r>
            <a:r>
              <a:rPr lang="bg-BG" sz="2400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украсявахме, след което на вкуса им се наслаждавахме.</a:t>
            </a:r>
          </a:p>
          <a:p>
            <a:pPr lvl="0">
              <a:spcAft>
                <a:spcPts val="800"/>
              </a:spcAft>
            </a:pPr>
            <a:r>
              <a:rPr lang="bg-BG" sz="2400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Уменията си на малки кулинари искаме да обогатяваме, затова с хранителни продукти ще продължаваме да работим и на труда си да се наслаждаваме.</a:t>
            </a:r>
            <a:endParaRPr lang="bg-BG" sz="2400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Картина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220873"/>
            <a:ext cx="3609644" cy="263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03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 smtClean="0">
                <a:solidFill>
                  <a:srgbClr val="00B050"/>
                </a:solidFill>
              </a:rPr>
              <a:t>Завършихме успешно тази учебна година.</a:t>
            </a:r>
            <a:endParaRPr lang="bg-BG" sz="2800" dirty="0">
              <a:solidFill>
                <a:srgbClr val="00B050"/>
              </a:solidFill>
            </a:endParaRPr>
          </a:p>
        </p:txBody>
      </p:sp>
      <p:pic>
        <p:nvPicPr>
          <p:cNvPr id="9" name="Контейнер за съдържани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61" y="1103971"/>
            <a:ext cx="5898995" cy="4694663"/>
          </a:xfrm>
        </p:spPr>
      </p:pic>
      <p:sp>
        <p:nvSpPr>
          <p:cNvPr id="8" name="Текстов контейнер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bg-BG" sz="2800" dirty="0">
                <a:solidFill>
                  <a:srgbClr val="00B050"/>
                </a:solidFill>
              </a:rPr>
              <a:t>До нови </a:t>
            </a:r>
            <a:r>
              <a:rPr lang="bg-BG" sz="2800" dirty="0" smtClean="0">
                <a:solidFill>
                  <a:srgbClr val="00B050"/>
                </a:solidFill>
              </a:rPr>
              <a:t>срещи през следващата!</a:t>
            </a:r>
            <a:endParaRPr lang="bg-BG" sz="2800" dirty="0">
              <a:solidFill>
                <a:srgbClr val="00B050"/>
              </a:solidFill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5218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917938"/>
          </a:xfrm>
        </p:spPr>
        <p:txBody>
          <a:bodyPr>
            <a:normAutofit/>
          </a:bodyPr>
          <a:lstStyle/>
          <a:p>
            <a:r>
              <a:rPr lang="bg-BG" sz="3200" dirty="0">
                <a:solidFill>
                  <a:srgbClr val="00B050"/>
                </a:solidFill>
              </a:rPr>
              <a:t>Цели на проекта: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	</a:t>
            </a:r>
            <a:r>
              <a:rPr lang="ru-RU" dirty="0" err="1"/>
              <a:t>Усвояване</a:t>
            </a:r>
            <a:r>
              <a:rPr lang="ru-RU" dirty="0"/>
              <a:t> </a:t>
            </a:r>
            <a:r>
              <a:rPr lang="ru-RU" dirty="0" err="1"/>
              <a:t>полезни</a:t>
            </a:r>
            <a:r>
              <a:rPr lang="ru-RU" dirty="0"/>
              <a:t> знания и умения за </a:t>
            </a:r>
            <a:r>
              <a:rPr lang="ru-RU" dirty="0" err="1"/>
              <a:t>здравословно</a:t>
            </a:r>
            <a:r>
              <a:rPr lang="ru-RU" dirty="0"/>
              <a:t> </a:t>
            </a:r>
            <a:r>
              <a:rPr lang="ru-RU" dirty="0" err="1"/>
              <a:t>готвене</a:t>
            </a:r>
            <a:r>
              <a:rPr lang="ru-RU" dirty="0"/>
              <a:t> и </a:t>
            </a:r>
            <a:r>
              <a:rPr lang="ru-RU" dirty="0" err="1"/>
              <a:t>хранене</a:t>
            </a:r>
            <a:endParaRPr lang="ru-RU" dirty="0"/>
          </a:p>
          <a:p>
            <a:r>
              <a:rPr lang="ru-RU" dirty="0"/>
              <a:t>	</a:t>
            </a:r>
            <a:r>
              <a:rPr lang="ru-RU" dirty="0" err="1"/>
              <a:t>Развиване</a:t>
            </a:r>
            <a:r>
              <a:rPr lang="ru-RU" dirty="0"/>
              <a:t> </a:t>
            </a:r>
            <a:r>
              <a:rPr lang="ru-RU" dirty="0" err="1"/>
              <a:t>техните</a:t>
            </a:r>
            <a:r>
              <a:rPr lang="ru-RU" dirty="0"/>
              <a:t> </a:t>
            </a:r>
            <a:r>
              <a:rPr lang="ru-RU" dirty="0" err="1"/>
              <a:t>сръчност</a:t>
            </a:r>
            <a:r>
              <a:rPr lang="ru-RU" dirty="0"/>
              <a:t> и </a:t>
            </a:r>
            <a:r>
              <a:rPr lang="ru-RU" dirty="0" err="1"/>
              <a:t>въображение</a:t>
            </a:r>
            <a:r>
              <a:rPr lang="ru-RU" dirty="0"/>
              <a:t> при работа с </a:t>
            </a:r>
            <a:r>
              <a:rPr lang="ru-RU" dirty="0" err="1"/>
              <a:t>хранителни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.</a:t>
            </a:r>
          </a:p>
          <a:p>
            <a:r>
              <a:rPr lang="ru-RU" dirty="0"/>
              <a:t>	</a:t>
            </a:r>
            <a:r>
              <a:rPr lang="ru-RU" dirty="0" err="1"/>
              <a:t>Развиване</a:t>
            </a:r>
            <a:r>
              <a:rPr lang="ru-RU" dirty="0"/>
              <a:t> умения за </a:t>
            </a:r>
            <a:r>
              <a:rPr lang="ru-RU" dirty="0" err="1"/>
              <a:t>екипност</a:t>
            </a:r>
            <a:r>
              <a:rPr lang="ru-RU" dirty="0"/>
              <a:t> в игра и работа</a:t>
            </a:r>
          </a:p>
          <a:p>
            <a:r>
              <a:rPr lang="ru-RU" dirty="0"/>
              <a:t>	</a:t>
            </a:r>
            <a:r>
              <a:rPr lang="ru-RU" dirty="0" err="1"/>
              <a:t>Запознаване</a:t>
            </a:r>
            <a:r>
              <a:rPr lang="ru-RU" dirty="0"/>
              <a:t> </a:t>
            </a:r>
            <a:r>
              <a:rPr lang="ru-RU" dirty="0" err="1"/>
              <a:t>децата</a:t>
            </a:r>
            <a:r>
              <a:rPr lang="ru-RU" dirty="0"/>
              <a:t> с </a:t>
            </a:r>
            <a:r>
              <a:rPr lang="ru-RU" dirty="0" err="1"/>
              <a:t>подходяща</a:t>
            </a:r>
            <a:r>
              <a:rPr lang="ru-RU" dirty="0"/>
              <a:t> литература по </a:t>
            </a:r>
            <a:r>
              <a:rPr lang="ru-RU" dirty="0" err="1"/>
              <a:t>темите</a:t>
            </a:r>
            <a:r>
              <a:rPr lang="ru-RU" dirty="0"/>
              <a:t> за </a:t>
            </a:r>
            <a:r>
              <a:rPr lang="ru-RU" dirty="0" err="1"/>
              <a:t>отделните</a:t>
            </a:r>
            <a:r>
              <a:rPr lang="ru-RU" dirty="0"/>
              <a:t> </a:t>
            </a:r>
            <a:r>
              <a:rPr lang="ru-RU" dirty="0" err="1"/>
              <a:t>месеци</a:t>
            </a:r>
            <a:r>
              <a:rPr lang="ru-RU" dirty="0"/>
              <a:t>.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1" y="3031065"/>
            <a:ext cx="3824099" cy="24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1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92202" y="982132"/>
            <a:ext cx="9601196" cy="1303867"/>
          </a:xfrm>
        </p:spPr>
        <p:txBody>
          <a:bodyPr>
            <a:normAutofit/>
          </a:bodyPr>
          <a:lstStyle/>
          <a:p>
            <a:r>
              <a:rPr lang="bg-BG" sz="3200" dirty="0" smtClean="0">
                <a:solidFill>
                  <a:srgbClr val="00B050"/>
                </a:solidFill>
              </a:rPr>
              <a:t>Очаквани резултати</a:t>
            </a:r>
            <a:r>
              <a:rPr lang="bg-BG" sz="3200" dirty="0">
                <a:solidFill>
                  <a:srgbClr val="00B050"/>
                </a:solidFill>
              </a:rPr>
              <a:t>: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651379" y="2606722"/>
            <a:ext cx="8584442" cy="3439236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bg-BG" sz="2900" dirty="0"/>
              <a:t>Обогатяване знанията на децата за различните хранителни продукти и за какво могат да бъдат използвани те.</a:t>
            </a:r>
          </a:p>
          <a:p>
            <a:pPr lvl="0"/>
            <a:r>
              <a:rPr lang="bg-BG" sz="2900" dirty="0"/>
              <a:t>Спазване на правила, които помагат да се сготви добре всяка детска рецепта: задължително измиване ръцете преди готвенето, подреждане  необходимите продукти и съдове на масата, преди да започване на работа, измиване плодовете и зеленчуците, използване дъска за рязане.</a:t>
            </a:r>
          </a:p>
          <a:p>
            <a:pPr lvl="0"/>
            <a:r>
              <a:rPr lang="bg-BG" sz="2900" dirty="0"/>
              <a:t>Развитие на творческите заложби на всяко дете.</a:t>
            </a:r>
          </a:p>
          <a:p>
            <a:pPr lvl="0"/>
            <a:r>
              <a:rPr lang="bg-BG" sz="2900" dirty="0"/>
              <a:t>Насърчаване умението за работа в екип в съвместните дейности.</a:t>
            </a:r>
          </a:p>
          <a:p>
            <a:pPr lvl="0"/>
            <a:r>
              <a:rPr lang="bg-BG" sz="2900" dirty="0"/>
              <a:t>Развиване на сръчност и точност при приготвянето на продуктите</a:t>
            </a:r>
          </a:p>
          <a:p>
            <a:pPr lvl="0"/>
            <a:r>
              <a:rPr lang="bg-BG" sz="2900" dirty="0"/>
              <a:t>Оформени идеи у децата за работа с разнородни хранителни продукти</a:t>
            </a:r>
          </a:p>
          <a:p>
            <a:pPr lvl="0"/>
            <a:r>
              <a:rPr lang="bg-BG" sz="2900" dirty="0"/>
              <a:t>Предизвикване интерес в нови светове на детето</a:t>
            </a:r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35191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dirty="0" smtClean="0">
                <a:solidFill>
                  <a:srgbClr val="00B050"/>
                </a:solidFill>
              </a:rPr>
              <a:t>През м. октомври започнахме да работим по темата като направихме сандвичи с чушка</a:t>
            </a:r>
            <a:endParaRPr lang="bg-BG" sz="3200" dirty="0">
              <a:solidFill>
                <a:srgbClr val="00B050"/>
              </a:solidFill>
            </a:endParaRPr>
          </a:p>
        </p:txBody>
      </p:sp>
      <p:pic>
        <p:nvPicPr>
          <p:cNvPr id="3" name="Контейнер за съдържание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698595"/>
            <a:ext cx="4413249" cy="3289610"/>
          </a:xfrm>
        </p:spPr>
      </p:pic>
      <p:pic>
        <p:nvPicPr>
          <p:cNvPr id="9" name="Контейнер за съдържание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07" y="2698595"/>
            <a:ext cx="4279667" cy="3289610"/>
          </a:xfrm>
        </p:spPr>
      </p:pic>
    </p:spTree>
    <p:extLst>
      <p:ext uri="{BB962C8B-B14F-4D97-AF65-F5344CB8AC3E}">
        <p14:creationId xmlns:p14="http://schemas.microsoft.com/office/powerpoint/2010/main" val="3911992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 smtClean="0">
                <a:solidFill>
                  <a:srgbClr val="00B050"/>
                </a:solidFill>
              </a:rPr>
              <a:t>Ето нашите модели</a:t>
            </a:r>
            <a:endParaRPr lang="bg-BG" sz="2800" dirty="0">
              <a:solidFill>
                <a:srgbClr val="00B050"/>
              </a:solidFill>
            </a:endParaRPr>
          </a:p>
        </p:txBody>
      </p:sp>
      <p:pic>
        <p:nvPicPr>
          <p:cNvPr id="11" name="Контейнер за съдържание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85" y="2609383"/>
            <a:ext cx="4747857" cy="3490333"/>
          </a:xfrm>
        </p:spPr>
      </p:pic>
      <p:pic>
        <p:nvPicPr>
          <p:cNvPr id="13" name="Контейнер за съдържание 1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74" y="2609384"/>
            <a:ext cx="4599295" cy="3490331"/>
          </a:xfrm>
        </p:spPr>
      </p:pic>
    </p:spTree>
    <p:extLst>
      <p:ext uri="{BB962C8B-B14F-4D97-AF65-F5344CB8AC3E}">
        <p14:creationId xmlns:p14="http://schemas.microsoft.com/office/powerpoint/2010/main" val="2750888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 smtClean="0">
                <a:solidFill>
                  <a:srgbClr val="00B050"/>
                </a:solidFill>
              </a:rPr>
              <a:t>През м. ноември направихме </a:t>
            </a:r>
            <a:r>
              <a:rPr lang="bg-BG" sz="2800" dirty="0" err="1" smtClean="0">
                <a:solidFill>
                  <a:srgbClr val="00B050"/>
                </a:solidFill>
              </a:rPr>
              <a:t>брускети</a:t>
            </a:r>
            <a:endParaRPr lang="bg-BG" sz="2800" dirty="0">
              <a:solidFill>
                <a:srgbClr val="00B050"/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1" y="2553628"/>
            <a:ext cx="4826994" cy="3579543"/>
          </a:xfrm>
        </p:spPr>
      </p:pic>
      <p:pic>
        <p:nvPicPr>
          <p:cNvPr id="7" name="Контейнер за съдържание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81" y="2553628"/>
            <a:ext cx="4750187" cy="3485488"/>
          </a:xfrm>
        </p:spPr>
      </p:pic>
    </p:spTree>
    <p:extLst>
      <p:ext uri="{BB962C8B-B14F-4D97-AF65-F5344CB8AC3E}">
        <p14:creationId xmlns:p14="http://schemas.microsoft.com/office/powerpoint/2010/main" val="936852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71" y="750627"/>
            <a:ext cx="8053676" cy="53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11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 smtClean="0">
                <a:solidFill>
                  <a:srgbClr val="00B050"/>
                </a:solidFill>
              </a:rPr>
              <a:t>А през м. декември – картини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bg-BG" sz="2800" dirty="0" smtClean="0">
                <a:solidFill>
                  <a:srgbClr val="00B050"/>
                </a:solidFill>
              </a:rPr>
              <a:t>от хранителни </a:t>
            </a:r>
            <a:r>
              <a:rPr lang="bg-BG" sz="2800" dirty="0" smtClean="0">
                <a:solidFill>
                  <a:srgbClr val="00B050"/>
                </a:solidFill>
              </a:rPr>
              <a:t>продукти, свързани с наближаващата </a:t>
            </a:r>
            <a:r>
              <a:rPr lang="bg-BG" sz="2800" dirty="0" smtClean="0">
                <a:solidFill>
                  <a:srgbClr val="00B050"/>
                </a:solidFill>
              </a:rPr>
              <a:t>Коледа</a:t>
            </a:r>
            <a:endParaRPr lang="bg-BG" sz="2800" dirty="0">
              <a:solidFill>
                <a:srgbClr val="00B050"/>
              </a:solidFill>
            </a:endParaRPr>
          </a:p>
        </p:txBody>
      </p:sp>
      <p:pic>
        <p:nvPicPr>
          <p:cNvPr id="10" name="Контейнер за съдържание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35" y="2575932"/>
            <a:ext cx="3179929" cy="3512634"/>
          </a:xfr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01" y="2575931"/>
            <a:ext cx="3222006" cy="3512635"/>
          </a:xfrm>
          <a:prstGeom prst="rect">
            <a:avLst/>
          </a:prstGeom>
        </p:spPr>
      </p:pic>
      <p:pic>
        <p:nvPicPr>
          <p:cNvPr id="13" name="Контейнер за съдържание 12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87" y="2575932"/>
            <a:ext cx="3185611" cy="3512634"/>
          </a:xfrm>
        </p:spPr>
      </p:pic>
    </p:spTree>
    <p:extLst>
      <p:ext uri="{BB962C8B-B14F-4D97-AF65-F5344CB8AC3E}">
        <p14:creationId xmlns:p14="http://schemas.microsoft.com/office/powerpoint/2010/main" val="14821404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рганични">
  <a:themeElements>
    <a:clrScheme name="Оранжево-червен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Органични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рганични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</TotalTime>
  <Words>369</Words>
  <Application>Microsoft Office PowerPoint</Application>
  <PresentationFormat>Широк екран</PresentationFormat>
  <Paragraphs>44</Paragraphs>
  <Slides>21</Slides>
  <Notes>6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21</vt:i4>
      </vt:variant>
    </vt:vector>
  </HeadingPairs>
  <TitlesOfParts>
    <vt:vector size="26" baseType="lpstr">
      <vt:lpstr>Arial</vt:lpstr>
      <vt:lpstr>Calibri</vt:lpstr>
      <vt:lpstr>Garamond</vt:lpstr>
      <vt:lpstr>Times New Roman</vt:lpstr>
      <vt:lpstr>Органични</vt:lpstr>
      <vt:lpstr>„ Кулинария и творчество по детски“</vt:lpstr>
      <vt:lpstr>Проектът е подготвен от Старши учителя на смесената детска група г-ца Милена Мичева  </vt:lpstr>
      <vt:lpstr>Цели на проекта:</vt:lpstr>
      <vt:lpstr>Очаквани резултати:</vt:lpstr>
      <vt:lpstr>През м. октомври започнахме да работим по темата като направихме сандвичи с чушка</vt:lpstr>
      <vt:lpstr>Ето нашите модели</vt:lpstr>
      <vt:lpstr>През м. ноември направихме брускети</vt:lpstr>
      <vt:lpstr>Презентация на PowerPoint</vt:lpstr>
      <vt:lpstr>А през м. декември – картини от хранителни продукти, свързани с наближаващата Коледа</vt:lpstr>
      <vt:lpstr>Презентация на PowerPoint</vt:lpstr>
      <vt:lpstr>Това е нашата вкусна Коледна изложба</vt:lpstr>
      <vt:lpstr>През м. януари от банан направихме снежни човечета,</vt:lpstr>
      <vt:lpstr>а от бисквити и шоколад - шишарки </vt:lpstr>
      <vt:lpstr>Медени валентинки- м. февруари</vt:lpstr>
      <vt:lpstr> Пролетна полянка си направихме през м. март-</vt:lpstr>
      <vt:lpstr>Презентация на PowerPoint</vt:lpstr>
      <vt:lpstr>Сладки изкушения през м. май</vt:lpstr>
      <vt:lpstr>Ех, че вкусно!</vt:lpstr>
      <vt:lpstr>Презентация на PowerPoint</vt:lpstr>
      <vt:lpstr>Презентация на PowerPoint</vt:lpstr>
      <vt:lpstr>Завършихме успешно тази учебна година.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 За нашата трапеза“</dc:title>
  <dc:creator>User</dc:creator>
  <cp:lastModifiedBy>User</cp:lastModifiedBy>
  <cp:revision>65</cp:revision>
  <dcterms:created xsi:type="dcterms:W3CDTF">2024-10-02T11:34:20Z</dcterms:created>
  <dcterms:modified xsi:type="dcterms:W3CDTF">2025-06-12T11:11:08Z</dcterms:modified>
</cp:coreProperties>
</file>