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41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26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083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420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791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68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747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67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40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36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57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85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99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57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255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0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53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 idx="4294967295"/>
          </p:nvPr>
        </p:nvSpPr>
        <p:spPr>
          <a:xfrm>
            <a:off x="5376863" y="1871663"/>
            <a:ext cx="6815137" cy="1514475"/>
          </a:xfrm>
        </p:spPr>
        <p:txBody>
          <a:bodyPr/>
          <a:lstStyle/>
          <a:p>
            <a:r>
              <a:rPr lang="bg-BG" dirty="0">
                <a:solidFill>
                  <a:srgbClr val="00B050"/>
                </a:solidFill>
              </a:rPr>
              <a:t>„ За нашата трапеза“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4294967295"/>
          </p:nvPr>
        </p:nvSpPr>
        <p:spPr>
          <a:xfrm>
            <a:off x="5376863" y="3657600"/>
            <a:ext cx="6815137" cy="1320800"/>
          </a:xfrm>
        </p:spPr>
        <p:txBody>
          <a:bodyPr>
            <a:normAutofit fontScale="92500" lnSpcReduction="10000"/>
          </a:bodyPr>
          <a:lstStyle/>
          <a:p>
            <a:r>
              <a:rPr lang="bg-BG" sz="2400" dirty="0" smtClean="0"/>
              <a:t>      Вътрешен </a:t>
            </a:r>
            <a:r>
              <a:rPr lang="bg-BG" sz="2400" dirty="0" smtClean="0"/>
              <a:t>проект за учебната</a:t>
            </a:r>
          </a:p>
          <a:p>
            <a:r>
              <a:rPr lang="bg-BG" sz="2400" dirty="0" smtClean="0"/>
              <a:t>                             </a:t>
            </a:r>
            <a:endParaRPr lang="bg-BG" sz="2400" dirty="0" smtClean="0"/>
          </a:p>
          <a:p>
            <a:r>
              <a:rPr lang="bg-BG" dirty="0"/>
              <a:t> </a:t>
            </a:r>
            <a:r>
              <a:rPr lang="bg-BG" dirty="0" smtClean="0"/>
              <a:t>             </a:t>
            </a:r>
            <a:r>
              <a:rPr lang="bg-BG" sz="2400" dirty="0" smtClean="0"/>
              <a:t>       202</a:t>
            </a:r>
            <a:r>
              <a:rPr lang="en-US" sz="2400" dirty="0" smtClean="0"/>
              <a:t>3</a:t>
            </a:r>
            <a:r>
              <a:rPr lang="bg-BG" sz="2400" dirty="0" smtClean="0"/>
              <a:t>-202</a:t>
            </a:r>
            <a:r>
              <a:rPr lang="en-US" sz="2400" dirty="0" smtClean="0"/>
              <a:t>4</a:t>
            </a:r>
            <a:r>
              <a:rPr lang="bg-BG" sz="2400" dirty="0" smtClean="0"/>
              <a:t>г.</a:t>
            </a:r>
            <a:endParaRPr lang="bg-BG" sz="2400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" y="1689099"/>
            <a:ext cx="4859337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62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1563685" y="914401"/>
            <a:ext cx="5830890" cy="1371600"/>
          </a:xfrm>
        </p:spPr>
        <p:txBody>
          <a:bodyPr>
            <a:noAutofit/>
          </a:bodyPr>
          <a:lstStyle/>
          <a:p>
            <a:r>
              <a:rPr lang="bg-BG" sz="4400" dirty="0" smtClean="0">
                <a:solidFill>
                  <a:srgbClr val="00B050"/>
                </a:solidFill>
              </a:rPr>
              <a:t/>
            </a:r>
            <a:br>
              <a:rPr lang="bg-BG" sz="4400" dirty="0" smtClean="0">
                <a:solidFill>
                  <a:srgbClr val="00B050"/>
                </a:solidFill>
              </a:rPr>
            </a:br>
            <a:r>
              <a:rPr lang="bg-BG" sz="4400" dirty="0" smtClean="0">
                <a:solidFill>
                  <a:srgbClr val="00B050"/>
                </a:solidFill>
              </a:rPr>
              <a:t>Зимна гора-в началото на януари </a:t>
            </a:r>
            <a:endParaRPr lang="bg-BG" sz="4400" dirty="0">
              <a:solidFill>
                <a:srgbClr val="00B050"/>
              </a:solidFill>
            </a:endParaRPr>
          </a:p>
        </p:txBody>
      </p:sp>
      <p:pic>
        <p:nvPicPr>
          <p:cNvPr id="10" name="Контейнер за съдържание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914401"/>
            <a:ext cx="1625600" cy="2116664"/>
          </a:xfrm>
        </p:spPr>
      </p:pic>
      <p:sp>
        <p:nvSpPr>
          <p:cNvPr id="9" name="Текстов контейнер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1" name="Картина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1" y="2882900"/>
            <a:ext cx="4662489" cy="2992438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600" y="3251200"/>
            <a:ext cx="1866900" cy="2624138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50" y="3251200"/>
            <a:ext cx="1822450" cy="26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76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00B050"/>
                </a:solidFill>
              </a:rPr>
              <a:t>Медени валентинки</a:t>
            </a:r>
            <a:r>
              <a:rPr lang="en-US" dirty="0" smtClean="0">
                <a:solidFill>
                  <a:srgbClr val="00B050"/>
                </a:solidFill>
              </a:rPr>
              <a:t>- </a:t>
            </a:r>
            <a:r>
              <a:rPr lang="bg-BG" dirty="0" smtClean="0">
                <a:solidFill>
                  <a:srgbClr val="00B050"/>
                </a:solidFill>
              </a:rPr>
              <a:t>през м. февруари</a:t>
            </a:r>
            <a:endParaRPr lang="bg-BG" dirty="0">
              <a:solidFill>
                <a:srgbClr val="00B050"/>
              </a:solidFill>
            </a:endParaRPr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97" y="2557463"/>
            <a:ext cx="2488406" cy="3317875"/>
          </a:xfr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97" y="2557462"/>
            <a:ext cx="2488406" cy="3317876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797" y="2557462"/>
            <a:ext cx="2488407" cy="331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25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93811" y="1117600"/>
            <a:ext cx="5602289" cy="1244600"/>
          </a:xfrm>
        </p:spPr>
        <p:txBody>
          <a:bodyPr>
            <a:noAutofit/>
          </a:bodyPr>
          <a:lstStyle/>
          <a:p>
            <a:r>
              <a:rPr lang="bg-BG" sz="4400" dirty="0" smtClean="0">
                <a:solidFill>
                  <a:srgbClr val="00B050"/>
                </a:solidFill>
              </a:rPr>
              <a:t>Сандвич- мартеничка в началото на м. март</a:t>
            </a:r>
            <a:endParaRPr lang="bg-BG" sz="4400" dirty="0">
              <a:solidFill>
                <a:srgbClr val="00B05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647" y="982663"/>
            <a:ext cx="3669506" cy="4892675"/>
          </a:xfrm>
        </p:spPr>
      </p:pic>
      <p:sp>
        <p:nvSpPr>
          <p:cNvPr id="6" name="Текстов контейнер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52" y="3086097"/>
            <a:ext cx="2062958" cy="2641600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66106" y="2323305"/>
            <a:ext cx="2573870" cy="3718456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774700"/>
            <a:ext cx="1984374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17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>
          <a:xfrm>
            <a:off x="1293811" y="1041400"/>
            <a:ext cx="3718455" cy="1295400"/>
          </a:xfrm>
        </p:spPr>
        <p:txBody>
          <a:bodyPr>
            <a:noAutofit/>
          </a:bodyPr>
          <a:lstStyle/>
          <a:p>
            <a:r>
              <a:rPr lang="bg-BG" sz="4400" dirty="0" smtClean="0">
                <a:solidFill>
                  <a:srgbClr val="00B050"/>
                </a:solidFill>
              </a:rPr>
              <a:t>Пролетни цветя</a:t>
            </a:r>
            <a:endParaRPr lang="bg-BG" sz="4400" dirty="0">
              <a:solidFill>
                <a:srgbClr val="00B050"/>
              </a:solidFill>
            </a:endParaRPr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48" y="1930398"/>
            <a:ext cx="2298701" cy="3539069"/>
          </a:xfrm>
        </p:spPr>
      </p:pic>
      <p:sp>
        <p:nvSpPr>
          <p:cNvPr id="7" name="Текстов контейнер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33" y="1930398"/>
            <a:ext cx="2298702" cy="3539070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2171" y="2023529"/>
            <a:ext cx="2942168" cy="39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48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лавие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rgbClr val="00B050"/>
                </a:solidFill>
              </a:rPr>
              <a:t>Великденски </a:t>
            </a:r>
            <a:r>
              <a:rPr lang="bg-BG" dirty="0" smtClean="0">
                <a:solidFill>
                  <a:srgbClr val="00B050"/>
                </a:solidFill>
              </a:rPr>
              <a:t>изненади през април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97" y="2557463"/>
            <a:ext cx="2488406" cy="3317875"/>
          </a:xfr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03" y="2557462"/>
            <a:ext cx="2743200" cy="3326875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131" y="2557462"/>
            <a:ext cx="2667000" cy="3326874"/>
          </a:xfrm>
          <a:prstGeom prst="rect">
            <a:avLst/>
          </a:prstGeom>
        </p:spPr>
      </p:pic>
      <p:pic>
        <p:nvPicPr>
          <p:cNvPr id="21" name="Картина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89" y="2557462"/>
            <a:ext cx="2743200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46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4400" dirty="0" smtClean="0">
                <a:solidFill>
                  <a:srgbClr val="00B050"/>
                </a:solidFill>
              </a:rPr>
              <a:t>Сандвич – черешки направихме през м. май</a:t>
            </a:r>
            <a:endParaRPr lang="bg-BG" sz="4400" dirty="0">
              <a:solidFill>
                <a:srgbClr val="00B050"/>
              </a:solidFill>
            </a:endParaRPr>
          </a:p>
        </p:txBody>
      </p:sp>
      <p:pic>
        <p:nvPicPr>
          <p:cNvPr id="12" name="Контейнер за картина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3" y="2560638"/>
            <a:ext cx="4292598" cy="3309937"/>
          </a:xfrm>
        </p:spPr>
      </p:pic>
      <p:pic>
        <p:nvPicPr>
          <p:cNvPr id="14" name="Контейнер за съдържание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2560638"/>
            <a:ext cx="2298700" cy="3309937"/>
          </a:xfr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0" y="2560638"/>
            <a:ext cx="2260598" cy="3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05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282700" y="1428453"/>
            <a:ext cx="61214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Всеки месец плодове, зеленчуци и хранителни продукти опознавахме,</a:t>
            </a:r>
            <a:endParaRPr lang="bg-BG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здравословното хранене здания овладявахме.</a:t>
            </a:r>
            <a:endParaRPr lang="bg-BG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празниците трапеза с вкусни и красиви ястия приготвихме, </a:t>
            </a:r>
            <a:endParaRPr lang="bg-BG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празнувахме и приготвеното сладко си похапнахме.</a:t>
            </a:r>
            <a:endParaRPr lang="bg-BG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Искаме работата си на малки кулинари да продължим </a:t>
            </a:r>
            <a:endParaRPr lang="bg-BG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през следващата учебна година красота с хранителни продукти да сътворим!</a:t>
            </a:r>
            <a:endParaRPr lang="bg-BG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нови срещи, приятели!</a:t>
            </a:r>
            <a:endParaRPr lang="bg-BG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80" y="2857500"/>
            <a:ext cx="3169920" cy="257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03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889000"/>
            <a:ext cx="76962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84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</a:pPr>
            <a:r>
              <a:rPr lang="bg-BG" sz="3100" dirty="0">
                <a:ln>
                  <a:noFill/>
                </a:ln>
                <a:solidFill>
                  <a:srgbClr val="00B050"/>
                </a:solidFill>
                <a:ea typeface="+mn-ea"/>
                <a:cs typeface="+mn-cs"/>
              </a:rPr>
              <a:t>Проектът е подготвен от Старши учителя на </a:t>
            </a:r>
            <a:r>
              <a:rPr lang="bg-BG" sz="3100" dirty="0" err="1">
                <a:ln>
                  <a:noFill/>
                </a:ln>
                <a:solidFill>
                  <a:srgbClr val="00B050"/>
                </a:solidFill>
                <a:ea typeface="+mn-ea"/>
                <a:cs typeface="+mn-cs"/>
              </a:rPr>
              <a:t>разновъзрастовата</a:t>
            </a:r>
            <a:r>
              <a:rPr lang="bg-BG" sz="3100" dirty="0">
                <a:ln>
                  <a:noFill/>
                </a:ln>
                <a:solidFill>
                  <a:srgbClr val="00B050"/>
                </a:solidFill>
                <a:ea typeface="+mn-ea"/>
                <a:cs typeface="+mn-cs"/>
              </a:rPr>
              <a:t> детска група Милена Мичева </a:t>
            </a:r>
            <a:r>
              <a:rPr lang="bg-BG" sz="180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/>
            </a:r>
            <a:br>
              <a:rPr lang="bg-BG" sz="180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</a:br>
            <a:endParaRPr lang="bg-BG" dirty="0"/>
          </a:p>
        </p:txBody>
      </p:sp>
      <p:sp>
        <p:nvSpPr>
          <p:cNvPr id="6" name="Текстов контейне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bg-BG" dirty="0" smtClean="0"/>
              <a:t>Тип на проекта: групов</a:t>
            </a:r>
          </a:p>
          <a:p>
            <a:pPr algn="l"/>
            <a:r>
              <a:rPr lang="bg-BG" dirty="0" smtClean="0"/>
              <a:t>Продължителност: </a:t>
            </a:r>
            <a:r>
              <a:rPr lang="bg-BG" dirty="0"/>
              <a:t>У</a:t>
            </a:r>
            <a:r>
              <a:rPr lang="bg-BG" dirty="0" smtClean="0"/>
              <a:t>чебната 202</a:t>
            </a:r>
            <a:r>
              <a:rPr lang="en-US" dirty="0" smtClean="0"/>
              <a:t>3</a:t>
            </a:r>
            <a:r>
              <a:rPr lang="bg-BG" dirty="0" smtClean="0"/>
              <a:t>-202</a:t>
            </a:r>
            <a:r>
              <a:rPr lang="en-US" dirty="0" smtClean="0"/>
              <a:t>4</a:t>
            </a:r>
            <a:r>
              <a:rPr lang="bg-BG" dirty="0" smtClean="0"/>
              <a:t> год. – най –малко един път месечно</a:t>
            </a:r>
          </a:p>
          <a:p>
            <a:pPr algn="l"/>
            <a:r>
              <a:rPr lang="bg-BG" dirty="0" smtClean="0"/>
              <a:t>Участници: Децата от групата, учители, помощен персонал и родители</a:t>
            </a:r>
          </a:p>
          <a:p>
            <a:pPr algn="l"/>
            <a:endParaRPr lang="bg-BG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0" y="4432300"/>
            <a:ext cx="32131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78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>
                <a:solidFill>
                  <a:srgbClr val="00B050"/>
                </a:solidFill>
              </a:rPr>
              <a:t>Цели на проекта: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dirty="0"/>
              <a:t>Усвояване полезни знания и умения за здравословно готвене и хранене</a:t>
            </a:r>
          </a:p>
          <a:p>
            <a:pPr lvl="0"/>
            <a:r>
              <a:rPr lang="bg-BG" dirty="0"/>
              <a:t>Развиване техните сръчност и въображение при работа с хранителни продукти.</a:t>
            </a:r>
          </a:p>
          <a:p>
            <a:pPr lvl="0"/>
            <a:r>
              <a:rPr lang="bg-BG" dirty="0"/>
              <a:t>Развиване умения за екипност в игра и работа</a:t>
            </a:r>
          </a:p>
          <a:p>
            <a:pPr lvl="0"/>
            <a:r>
              <a:rPr lang="bg-BG" dirty="0"/>
              <a:t>Запознаване децата с подходяща литература по темите за отделните месеци.</a:t>
            </a:r>
          </a:p>
          <a:p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15" y="2854325"/>
            <a:ext cx="4190445" cy="279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14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92202" y="982132"/>
            <a:ext cx="9601196" cy="1303867"/>
          </a:xfrm>
        </p:spPr>
        <p:txBody>
          <a:bodyPr/>
          <a:lstStyle/>
          <a:p>
            <a:r>
              <a:rPr lang="bg-BG" dirty="0" smtClean="0">
                <a:solidFill>
                  <a:srgbClr val="00B050"/>
                </a:solidFill>
              </a:rPr>
              <a:t>Очаквани резултати</a:t>
            </a:r>
            <a:endParaRPr lang="bg-BG" dirty="0">
              <a:solidFill>
                <a:srgbClr val="00B05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dirty="0"/>
              <a:t>Обогатяване знанията на децата за различните хранителни продукти </a:t>
            </a:r>
            <a:endParaRPr lang="en-US" dirty="0" smtClean="0"/>
          </a:p>
          <a:p>
            <a:pPr lvl="0"/>
            <a:r>
              <a:rPr lang="bg-BG" dirty="0" smtClean="0"/>
              <a:t>Развитие </a:t>
            </a:r>
            <a:r>
              <a:rPr lang="bg-BG" dirty="0"/>
              <a:t>на творческите заложби на всяко дете.</a:t>
            </a:r>
          </a:p>
          <a:p>
            <a:pPr lvl="0"/>
            <a:r>
              <a:rPr lang="bg-BG" dirty="0" smtClean="0"/>
              <a:t>Насърчаване умението за работа в екип в съвместните дейности.</a:t>
            </a:r>
          </a:p>
          <a:p>
            <a:pPr lvl="0"/>
            <a:r>
              <a:rPr lang="bg-BG" dirty="0" smtClean="0"/>
              <a:t>Развиване на сръчност и точност при приготвянето на продуктите</a:t>
            </a:r>
          </a:p>
          <a:p>
            <a:pPr lvl="0"/>
            <a:r>
              <a:rPr lang="bg-BG" dirty="0" smtClean="0"/>
              <a:t>Оформени идеи у децата за работа с разнородни хранителни продукти</a:t>
            </a:r>
          </a:p>
          <a:p>
            <a:pPr lvl="0"/>
            <a:r>
              <a:rPr lang="bg-BG" dirty="0" smtClean="0"/>
              <a:t>Предизвикване интерес в нови светове на детето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35191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00B050"/>
                </a:solidFill>
              </a:rPr>
              <a:t>През октомври приготвихме туршия</a:t>
            </a:r>
            <a:endParaRPr lang="bg-BG" dirty="0">
              <a:solidFill>
                <a:srgbClr val="00B050"/>
              </a:solidFill>
            </a:endParaRPr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13" name="Контейнер за съдържание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3911992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00B050"/>
                </a:solidFill>
              </a:rPr>
              <a:t>Заедно е винаги по-лесно</a:t>
            </a:r>
            <a:endParaRPr lang="bg-BG" dirty="0">
              <a:solidFill>
                <a:srgbClr val="00B050"/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4" y="2560637"/>
            <a:ext cx="2482452" cy="3309937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46" y="2547143"/>
            <a:ext cx="2482452" cy="3309937"/>
          </a:xfr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061" y="2547143"/>
            <a:ext cx="3016250" cy="33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88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00B050"/>
                </a:solidFill>
              </a:rPr>
              <a:t>В началото на ноември- баница с тиква,</a:t>
            </a:r>
            <a:endParaRPr lang="bg-BG" dirty="0">
              <a:solidFill>
                <a:srgbClr val="00B050"/>
              </a:solidFill>
            </a:endParaRPr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2560638"/>
            <a:ext cx="3120826" cy="3309937"/>
          </a:xfrm>
        </p:spPr>
      </p:pic>
      <p:pic>
        <p:nvPicPr>
          <p:cNvPr id="12" name="Контейнер за съдържание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24" y="2560638"/>
            <a:ext cx="2482452" cy="3309937"/>
          </a:xfrm>
        </p:spPr>
      </p:pic>
    </p:spTree>
    <p:extLst>
      <p:ext uri="{BB962C8B-B14F-4D97-AF65-F5344CB8AC3E}">
        <p14:creationId xmlns:p14="http://schemas.microsoft.com/office/powerpoint/2010/main" val="936852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rgbClr val="00B050"/>
                </a:solidFill>
              </a:rPr>
              <a:t>а</a:t>
            </a:r>
            <a:r>
              <a:rPr lang="bg-BG" dirty="0" smtClean="0">
                <a:solidFill>
                  <a:srgbClr val="00B050"/>
                </a:solidFill>
              </a:rPr>
              <a:t> в края на същия месец - пълнена тиква</a:t>
            </a:r>
            <a:endParaRPr lang="bg-BG" dirty="0">
              <a:solidFill>
                <a:srgbClr val="00B050"/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1" y="2560638"/>
            <a:ext cx="3619499" cy="3411537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2560638"/>
            <a:ext cx="2743200" cy="3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40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00B050"/>
                </a:solidFill>
              </a:rPr>
              <a:t>За Коледа направихме шоколадова елха</a:t>
            </a:r>
            <a:endParaRPr lang="bg-BG" dirty="0">
              <a:solidFill>
                <a:srgbClr val="00B050"/>
              </a:solidFill>
            </a:endParaRPr>
          </a:p>
        </p:txBody>
      </p:sp>
      <p:pic>
        <p:nvPicPr>
          <p:cNvPr id="9" name="Контейнер за съдържани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97" y="2557463"/>
            <a:ext cx="2488406" cy="3317875"/>
          </a:xfr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557463"/>
            <a:ext cx="2946398" cy="3513137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00" y="2557463"/>
            <a:ext cx="2946398" cy="351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358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рганични">
  <a:themeElements>
    <a:clrScheme name="Оранжево-червен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Органични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рганични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</TotalTime>
  <Words>279</Words>
  <Application>Microsoft Office PowerPoint</Application>
  <PresentationFormat>Широк екран</PresentationFormat>
  <Paragraphs>38</Paragraphs>
  <Slides>17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17</vt:i4>
      </vt:variant>
    </vt:vector>
  </HeadingPairs>
  <TitlesOfParts>
    <vt:vector size="22" baseType="lpstr">
      <vt:lpstr>Arial</vt:lpstr>
      <vt:lpstr>Calibri</vt:lpstr>
      <vt:lpstr>Garamond</vt:lpstr>
      <vt:lpstr>Times New Roman</vt:lpstr>
      <vt:lpstr>Органични</vt:lpstr>
      <vt:lpstr>„ За нашата трапеза“</vt:lpstr>
      <vt:lpstr>Проектът е подготвен от Старши учителя на разновъзрастовата детска група Милена Мичева  </vt:lpstr>
      <vt:lpstr>Цели на проекта:</vt:lpstr>
      <vt:lpstr>Очаквани резултати</vt:lpstr>
      <vt:lpstr>През октомври приготвихме туршия</vt:lpstr>
      <vt:lpstr>Заедно е винаги по-лесно</vt:lpstr>
      <vt:lpstr>В началото на ноември- баница с тиква,</vt:lpstr>
      <vt:lpstr>а в края на същия месец - пълнена тиква</vt:lpstr>
      <vt:lpstr>За Коледа направихме шоколадова елха</vt:lpstr>
      <vt:lpstr> Зимна гора-в началото на януари </vt:lpstr>
      <vt:lpstr>Медени валентинки- през м. февруари</vt:lpstr>
      <vt:lpstr>Сандвич- мартеничка в началото на м. март</vt:lpstr>
      <vt:lpstr>Пролетни цветя</vt:lpstr>
      <vt:lpstr>Великденски изненади през април</vt:lpstr>
      <vt:lpstr>Сандвич – черешки направихме през м. май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 За нашата трапеза“</dc:title>
  <dc:creator>User</dc:creator>
  <cp:lastModifiedBy>User</cp:lastModifiedBy>
  <cp:revision>25</cp:revision>
  <dcterms:created xsi:type="dcterms:W3CDTF">2024-10-02T11:34:20Z</dcterms:created>
  <dcterms:modified xsi:type="dcterms:W3CDTF">2024-10-16T11:23:17Z</dcterms:modified>
</cp:coreProperties>
</file>